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 id="2147483787" r:id="rId3"/>
  </p:sldMasterIdLst>
  <p:notesMasterIdLst>
    <p:notesMasterId r:id="rId21"/>
  </p:notesMasterIdLst>
  <p:sldIdLst>
    <p:sldId id="281" r:id="rId4"/>
    <p:sldId id="282" r:id="rId5"/>
    <p:sldId id="257" r:id="rId6"/>
    <p:sldId id="264" r:id="rId7"/>
    <p:sldId id="265" r:id="rId8"/>
    <p:sldId id="267" r:id="rId9"/>
    <p:sldId id="280" r:id="rId10"/>
    <p:sldId id="266" r:id="rId11"/>
    <p:sldId id="268" r:id="rId12"/>
    <p:sldId id="276" r:id="rId13"/>
    <p:sldId id="274" r:id="rId14"/>
    <p:sldId id="260" r:id="rId15"/>
    <p:sldId id="278" r:id="rId16"/>
    <p:sldId id="262" r:id="rId17"/>
    <p:sldId id="263" r:id="rId18"/>
    <p:sldId id="283"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7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226" autoAdjust="0"/>
  </p:normalViewPr>
  <p:slideViewPr>
    <p:cSldViewPr>
      <p:cViewPr varScale="1">
        <p:scale>
          <a:sx n="107" d="100"/>
          <a:sy n="107" d="100"/>
        </p:scale>
        <p:origin x="-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E83550-67F2-4FBD-B891-2E7E89F1AAA4}" type="datetimeFigureOut">
              <a:rPr lang="en-US" smtClean="0"/>
              <a:t>4/8/2015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FA342A-4EBF-402D-BD6B-C151EFACE4D6}" type="slidenum">
              <a:rPr lang="en-US" smtClean="0"/>
              <a:t>‹#›</a:t>
            </a:fld>
            <a:endParaRPr lang="en-US"/>
          </a:p>
        </p:txBody>
      </p:sp>
    </p:spTree>
    <p:extLst>
      <p:ext uri="{BB962C8B-B14F-4D97-AF65-F5344CB8AC3E}">
        <p14:creationId xmlns:p14="http://schemas.microsoft.com/office/powerpoint/2010/main" val="20373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0404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6"/>
              </a:buClr>
              <a:buFont typeface="Wingdings" pitchFamily="2" charset="2"/>
              <a:buChar char="§"/>
              <a:defRPr/>
            </a:lvl1pPr>
            <a:lvl2pPr>
              <a:buClr>
                <a:schemeClr val="accent6"/>
              </a:buClr>
              <a:defRPr/>
            </a:lvl2pPr>
            <a:lvl3pPr>
              <a:buClr>
                <a:schemeClr val="accent6"/>
              </a:buClr>
              <a:buFont typeface="Wingdings" pitchFamily="2" charset="2"/>
              <a:buChar cha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smtClean="0">
              <a:solidFill>
                <a:srgbClr val="FFFFFF">
                  <a:lumMod val="50000"/>
                </a:srgbClr>
              </a:solidFill>
            </a:endParaRPr>
          </a:p>
        </p:txBody>
      </p:sp>
      <p:sp>
        <p:nvSpPr>
          <p:cNvPr id="6" name="Slide Number Placeholder 5"/>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4652298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Quotes Light Radial">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4000">
                <a:schemeClr val="bg1"/>
              </a:gs>
              <a:gs pos="100000">
                <a:schemeClr val="bg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a:p>
            <a:pPr algn="ctr" defTabSz="457200">
              <a:defRPr/>
            </a:pPr>
            <a:endParaRPr lang="en-US" dirty="0">
              <a:solidFill>
                <a:srgbClr val="FFFFFF"/>
              </a:solidFill>
            </a:endParaRPr>
          </a:p>
          <a:p>
            <a:pPr algn="ctr" defTabSz="457200">
              <a:defRPr/>
            </a:pPr>
            <a:endParaRPr lang="en-US" dirty="0">
              <a:solidFill>
                <a:srgbClr val="FFFFFF"/>
              </a:solidFill>
            </a:endParaRPr>
          </a:p>
        </p:txBody>
      </p:sp>
      <p:sp>
        <p:nvSpPr>
          <p:cNvPr id="2" name="Title 1"/>
          <p:cNvSpPr>
            <a:spLocks noGrp="1"/>
          </p:cNvSpPr>
          <p:nvPr>
            <p:ph type="title"/>
          </p:nvPr>
        </p:nvSpPr>
        <p:spPr>
          <a:xfrm>
            <a:off x="0" y="2870519"/>
            <a:ext cx="9143999" cy="1005840"/>
          </a:xfrm>
        </p:spPr>
        <p:txBody>
          <a:bodyPr>
            <a:normAutofit/>
          </a:bodyPr>
          <a:lstStyle>
            <a:lvl1pPr algn="ctr">
              <a:defRPr sz="3000">
                <a:solidFill>
                  <a:schemeClr val="tx1">
                    <a:lumMod val="65000"/>
                    <a:lumOff val="35000"/>
                  </a:schemeClr>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smtClean="0">
              <a:solidFill>
                <a:srgbClr val="FFFFFF">
                  <a:lumMod val="50000"/>
                </a:srgbClr>
              </a:solidFill>
            </a:endParaRPr>
          </a:p>
        </p:txBody>
      </p:sp>
      <p:sp>
        <p:nvSpPr>
          <p:cNvPr id="6" name="TextBox 5"/>
          <p:cNvSpPr txBox="1"/>
          <p:nvPr userDrawn="1"/>
        </p:nvSpPr>
        <p:spPr>
          <a:xfrm>
            <a:off x="720725" y="2651771"/>
            <a:ext cx="7651598" cy="1716888"/>
          </a:xfrm>
          <a:prstGeom prst="rect">
            <a:avLst/>
          </a:prstGeom>
        </p:spPr>
        <p:txBody>
          <a:bodyPr vert="horz" wrap="square" lIns="0" tIns="45720" rIns="91440" bIns="45720" rtlCol="0">
            <a:noAutofit/>
          </a:bodyPr>
          <a:lstStyle/>
          <a:p>
            <a:pPr marL="342900" indent="-342900" defTabSz="457200">
              <a:spcBef>
                <a:spcPct val="20000"/>
              </a:spcBef>
              <a:buClr>
                <a:srgbClr val="0072B2"/>
              </a:buClr>
              <a:buFont typeface="Wingdings" pitchFamily="2" charset="2"/>
              <a:buNone/>
            </a:pPr>
            <a:endParaRPr lang="en-US" sz="1200" dirty="0">
              <a:solidFill>
                <a:srgbClr val="E5B624"/>
              </a:solidFill>
              <a:cs typeface="Arial" pitchFamily="34" charset="0"/>
            </a:endParaRPr>
          </a:p>
        </p:txBody>
      </p:sp>
    </p:spTree>
    <p:extLst>
      <p:ext uri="{BB962C8B-B14F-4D97-AF65-F5344CB8AC3E}">
        <p14:creationId xmlns:p14="http://schemas.microsoft.com/office/powerpoint/2010/main" val="31127191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smtClean="0">
              <a:solidFill>
                <a:srgbClr val="FFFFFF">
                  <a:lumMod val="50000"/>
                </a:srgbClr>
              </a:solidFill>
            </a:endParaRPr>
          </a:p>
        </p:txBody>
      </p:sp>
      <p:sp>
        <p:nvSpPr>
          <p:cNvPr id="4" name="Slide Number Placeholder 3"/>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93631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6913" y="283948"/>
            <a:ext cx="2768604" cy="1151152"/>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99437"/>
            <a:ext cx="5111750" cy="5826729"/>
          </a:xfrm>
        </p:spPr>
        <p:txBody>
          <a:bodyPr>
            <a:normAutofit/>
          </a:bodyPr>
          <a:lstStyle>
            <a:lvl1pPr>
              <a:buClr>
                <a:schemeClr val="accent6"/>
              </a:buClr>
              <a:defRPr sz="2000"/>
            </a:lvl1pPr>
            <a:lvl2pPr>
              <a:buClr>
                <a:schemeClr val="accent6"/>
              </a:buClr>
              <a:defRPr sz="1800"/>
            </a:lvl2pPr>
            <a:lvl3pPr>
              <a:buClr>
                <a:schemeClr val="accent6"/>
              </a:buClr>
              <a:defRPr sz="1600"/>
            </a:lvl3pPr>
            <a:lvl4pPr>
              <a:buClr>
                <a:schemeClr val="accent6"/>
              </a:buClr>
              <a:defRPr sz="1400"/>
            </a:lvl4pPr>
            <a:lvl5pPr>
              <a:buClr>
                <a:schemeClr val="accent6"/>
              </a:buCl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96913" y="1435103"/>
            <a:ext cx="276860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smtClean="0">
              <a:solidFill>
                <a:srgbClr val="FFFFFF">
                  <a:lumMod val="50000"/>
                </a:srgbClr>
              </a:solidFill>
            </a:endParaRPr>
          </a:p>
        </p:txBody>
      </p:sp>
      <p:sp>
        <p:nvSpPr>
          <p:cNvPr id="7" name="Slide Number Placeholder 6"/>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589585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smtClean="0">
              <a:solidFill>
                <a:srgbClr val="FFFFFF">
                  <a:lumMod val="50000"/>
                </a:srgbClr>
              </a:solidFill>
            </a:endParaRPr>
          </a:p>
        </p:txBody>
      </p:sp>
      <p:sp>
        <p:nvSpPr>
          <p:cNvPr id="7" name="Slide Number Placeholder 6"/>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350271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sp>
        <p:nvSpPr>
          <p:cNvPr id="7" name="Rectangle 6"/>
          <p:cNvSpPr/>
          <p:nvPr userDrawn="1"/>
        </p:nvSpPr>
        <p:spPr>
          <a:xfrm>
            <a:off x="292556" y="2293938"/>
            <a:ext cx="8858093" cy="4564063"/>
          </a:xfrm>
          <a:prstGeom prst="rect">
            <a:avLst/>
          </a:prstGeom>
          <a:gradFill flip="none" rotWithShape="1">
            <a:gsLst>
              <a:gs pos="75000">
                <a:schemeClr val="bg1">
                  <a:lumMod val="85000"/>
                </a:schemeClr>
              </a:gs>
              <a:gs pos="16000">
                <a:schemeClr val="bg1"/>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smtClean="0">
              <a:solidFill>
                <a:srgbClr val="FFFFFF">
                  <a:lumMod val="50000"/>
                </a:srgbClr>
              </a:solidFill>
            </a:endParaRPr>
          </a:p>
        </p:txBody>
      </p:sp>
      <p:sp>
        <p:nvSpPr>
          <p:cNvPr id="4" name="Slide Number Placeholder 3"/>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pic>
        <p:nvPicPr>
          <p:cNvPr id="6" name="Picture 11" descr="HumanIn-transparent.png"/>
          <p:cNvPicPr>
            <a:picLocks noChangeAspect="1"/>
          </p:cNvPicPr>
          <p:nvPr userDrawn="1"/>
        </p:nvPicPr>
        <p:blipFill>
          <a:blip r:embed="rId2" cstate="email"/>
          <a:srcRect r="-747"/>
          <a:stretch>
            <a:fillRect/>
          </a:stretch>
        </p:blipFill>
        <p:spPr bwMode="auto">
          <a:xfrm>
            <a:off x="881872" y="1717542"/>
            <a:ext cx="7818945" cy="3831590"/>
          </a:xfrm>
          <a:prstGeom prst="rect">
            <a:avLst/>
          </a:prstGeom>
          <a:noFill/>
          <a:ln w="9525">
            <a:noFill/>
            <a:miter lim="800000"/>
            <a:headEnd/>
            <a:tailEnd/>
          </a:ln>
        </p:spPr>
      </p:pic>
    </p:spTree>
    <p:extLst>
      <p:ext uri="{BB962C8B-B14F-4D97-AF65-F5344CB8AC3E}">
        <p14:creationId xmlns:p14="http://schemas.microsoft.com/office/powerpoint/2010/main" val="28540564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9DD8F65F-FBEB-4BF5-B817-2B0983D763E6}" type="datetime1">
              <a:rPr lang="en-US" smtClean="0">
                <a:solidFill>
                  <a:srgbClr val="000000"/>
                </a:solidFill>
              </a:rPr>
              <a:t>4/8/2015</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FFFFFF">
                  <a:lumMod val="50000"/>
                </a:srgbClr>
              </a:solidFill>
            </a:endParaRPr>
          </a:p>
        </p:txBody>
      </p:sp>
      <p:sp>
        <p:nvSpPr>
          <p:cNvPr id="6" name="Slide Number Placeholder 5"/>
          <p:cNvSpPr>
            <a:spLocks noGrp="1"/>
          </p:cNvSpPr>
          <p:nvPr>
            <p:ph type="sldNum" sz="quarter" idx="12"/>
          </p:nvPr>
        </p:nvSpPr>
        <p:spPr/>
        <p:txBody>
          <a:bodyPr/>
          <a:lstStyle/>
          <a:p>
            <a:fld id="{331F989E-7149-4873-B194-B60210F154EE}"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764352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0404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6"/>
              </a:buClr>
              <a:buFont typeface="Wingdings" pitchFamily="2" charset="2"/>
              <a:buChar char="§"/>
              <a:defRPr/>
            </a:lvl1pPr>
            <a:lvl2pPr>
              <a:buClr>
                <a:schemeClr val="accent6"/>
              </a:buClr>
              <a:defRPr/>
            </a:lvl2pPr>
            <a:lvl3pPr>
              <a:buClr>
                <a:schemeClr val="accent6"/>
              </a:buClr>
              <a:buFont typeface="Wingdings" pitchFamily="2" charset="2"/>
              <a:buChar cha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smtClean="0">
              <a:solidFill>
                <a:srgbClr val="FFFFFF">
                  <a:lumMod val="50000"/>
                </a:srgbClr>
              </a:solidFill>
            </a:endParaRPr>
          </a:p>
        </p:txBody>
      </p:sp>
      <p:sp>
        <p:nvSpPr>
          <p:cNvPr id="6" name="Slide Number Placeholder 5"/>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2185335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in.png"/>
          <p:cNvPicPr>
            <a:picLocks noChangeAspect="1"/>
          </p:cNvPicPr>
          <p:nvPr userDrawn="1"/>
        </p:nvPicPr>
        <p:blipFill>
          <a:blip r:embed="rId2">
            <a:alphaModFix amt="40000"/>
          </a:blip>
          <a:stretch>
            <a:fillRect/>
          </a:stretch>
        </p:blipFill>
        <p:spPr>
          <a:xfrm>
            <a:off x="2286000" y="1714500"/>
            <a:ext cx="6858000" cy="5143500"/>
          </a:xfrm>
          <a:prstGeom prst="rect">
            <a:avLst/>
          </a:prstGeom>
        </p:spPr>
      </p:pic>
      <p:sp>
        <p:nvSpPr>
          <p:cNvPr id="2" name="Title 1"/>
          <p:cNvSpPr>
            <a:spLocks noGrp="1"/>
          </p:cNvSpPr>
          <p:nvPr>
            <p:ph type="title" hasCustomPrompt="1"/>
          </p:nvPr>
        </p:nvSpPr>
        <p:spPr>
          <a:xfrm>
            <a:off x="706827" y="2815528"/>
            <a:ext cx="7749786" cy="1362075"/>
          </a:xfrm>
        </p:spPr>
        <p:txBody>
          <a:bodyPr anchor="t">
            <a:normAutofit/>
          </a:bodyPr>
          <a:lstStyle>
            <a:lvl1pPr algn="l">
              <a:defRPr sz="4000" b="0" cap="none">
                <a:solidFill>
                  <a:schemeClr val="tx1"/>
                </a:solidFill>
              </a:defRPr>
            </a:lvl1pPr>
          </a:lstStyle>
          <a:p>
            <a:r>
              <a:rPr lang="en-US" dirty="0" smtClean="0"/>
              <a:t>Click to edit section header</a:t>
            </a:r>
            <a:endParaRPr lang="en-US" dirty="0"/>
          </a:p>
        </p:txBody>
      </p:sp>
      <p:sp>
        <p:nvSpPr>
          <p:cNvPr id="3" name="Text Placeholder 2"/>
          <p:cNvSpPr>
            <a:spLocks noGrp="1"/>
          </p:cNvSpPr>
          <p:nvPr>
            <p:ph type="body" idx="1" hasCustomPrompt="1"/>
          </p:nvPr>
        </p:nvSpPr>
        <p:spPr>
          <a:xfrm>
            <a:off x="706827" y="1301460"/>
            <a:ext cx="7749786" cy="1500187"/>
          </a:xfrm>
        </p:spPr>
        <p:txBody>
          <a:bodyPr anchor="b">
            <a:normAutofit/>
          </a:bodyPr>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subhead</a:t>
            </a:r>
          </a:p>
        </p:txBody>
      </p:sp>
      <p:sp>
        <p:nvSpPr>
          <p:cNvPr id="5" name="Footer Placeholder 4"/>
          <p:cNvSpPr>
            <a:spLocks noGrp="1"/>
          </p:cNvSpPr>
          <p:nvPr>
            <p:ph type="ftr" sz="quarter" idx="11"/>
          </p:nvPr>
        </p:nvSpPr>
        <p:spPr/>
        <p:txBody>
          <a:bodyPr/>
          <a:lstStyle/>
          <a:p>
            <a:endParaRPr lang="en-US" dirty="0" smtClean="0">
              <a:solidFill>
                <a:srgbClr val="FFFFFF">
                  <a:lumMod val="50000"/>
                </a:srgbClr>
              </a:solidFill>
            </a:endParaRPr>
          </a:p>
        </p:txBody>
      </p:sp>
      <p:sp>
        <p:nvSpPr>
          <p:cNvPr id="6" name="Slide Number Placeholder 5"/>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4818137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705135" y="203085"/>
            <a:ext cx="7751478" cy="1005840"/>
          </a:xfrm>
        </p:spPr>
        <p:txBody>
          <a:bodyPr/>
          <a:lstStyle>
            <a:lvl1pPr algn="l">
              <a:defRPr>
                <a:solidFill>
                  <a:srgbClr val="40404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96912" y="1600201"/>
            <a:ext cx="3809912" cy="4525963"/>
          </a:xfrm>
        </p:spPr>
        <p:txBody>
          <a:bodyPr>
            <a:normAutofit/>
          </a:bodyPr>
          <a:lstStyle>
            <a:lvl1pPr>
              <a:buClr>
                <a:schemeClr val="accent6"/>
              </a:buClr>
              <a:buFont typeface="Wingdings" pitchFamily="2" charset="2"/>
              <a:buChar char="§"/>
              <a:defRPr sz="2000"/>
            </a:lvl1pPr>
            <a:lvl2pPr>
              <a:buClr>
                <a:schemeClr val="accent6"/>
              </a:buClr>
              <a:buFont typeface="Arial" pitchFamily="34" charset="0"/>
              <a:buChar char="–"/>
              <a:defRPr sz="1800"/>
            </a:lvl2pPr>
            <a:lvl3pPr>
              <a:buClr>
                <a:schemeClr val="accent6"/>
              </a:buClr>
              <a:buFont typeface="Wingdings" pitchFamily="2" charset="2"/>
              <a:buChar char="§"/>
              <a:defRPr sz="1600"/>
            </a:lvl3pPr>
            <a:lvl4pPr>
              <a:buClr>
                <a:schemeClr val="accent6"/>
              </a:buClr>
              <a:defRPr sz="1400"/>
            </a:lvl4pPr>
            <a:lvl5pPr>
              <a:buClr>
                <a:schemeClr val="accent6"/>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3808413" cy="4525963"/>
          </a:xfrm>
        </p:spPr>
        <p:txBody>
          <a:bodyPr>
            <a:normAutofit/>
          </a:bodyPr>
          <a:lstStyle>
            <a:lvl1pPr>
              <a:buClr>
                <a:schemeClr val="accent6"/>
              </a:buClr>
              <a:buFont typeface="Wingdings" pitchFamily="2" charset="2"/>
              <a:buChar char="§"/>
              <a:defRPr sz="2000"/>
            </a:lvl1pPr>
            <a:lvl2pPr>
              <a:buClr>
                <a:schemeClr val="accent6"/>
              </a:buClr>
              <a:defRPr sz="1800"/>
            </a:lvl2pPr>
            <a:lvl3pPr>
              <a:buClr>
                <a:schemeClr val="accent6"/>
              </a:buClr>
              <a:buFont typeface="Wingdings" pitchFamily="2" charset="2"/>
              <a:buChar char="§"/>
              <a:defRPr sz="1600"/>
            </a:lvl3pPr>
            <a:lvl4pPr>
              <a:buClr>
                <a:schemeClr val="accent6"/>
              </a:buClr>
              <a:defRPr sz="1400"/>
            </a:lvl4pPr>
            <a:lvl5pPr>
              <a:buClr>
                <a:schemeClr val="accent6"/>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smtClean="0">
              <a:solidFill>
                <a:srgbClr val="FFFFFF">
                  <a:lumMod val="50000"/>
                </a:srgbClr>
              </a:solidFill>
            </a:endParaRPr>
          </a:p>
        </p:txBody>
      </p:sp>
      <p:sp>
        <p:nvSpPr>
          <p:cNvPr id="7" name="Slide Number Placeholder 6"/>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976213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0404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6913" y="1535113"/>
            <a:ext cx="4040188" cy="639763"/>
          </a:xfrm>
        </p:spPr>
        <p:txBody>
          <a:bodyPr anchor="t" anchorCtr="0">
            <a:normAutofit/>
          </a:bodyPr>
          <a:lstStyle>
            <a:lvl1pPr marL="0" indent="0">
              <a:buNone/>
              <a:defRPr sz="18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96913" y="2174875"/>
            <a:ext cx="3814762" cy="3951288"/>
          </a:xfrm>
        </p:spPr>
        <p:txBody>
          <a:bodyPr>
            <a:normAutofit/>
          </a:bodyPr>
          <a:lstStyle>
            <a:lvl1pPr>
              <a:defRPr sz="1600"/>
            </a:lvl1pPr>
            <a:lvl2pP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1535113"/>
            <a:ext cx="3811584" cy="639763"/>
          </a:xfrm>
        </p:spPr>
        <p:txBody>
          <a:bodyPr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0" y="2174875"/>
            <a:ext cx="3811584" cy="3951288"/>
          </a:xfrm>
        </p:spPr>
        <p:txBody>
          <a:bodyPr>
            <a:normAutofit/>
          </a:bodyPr>
          <a:lstStyle>
            <a:lvl1pPr>
              <a:defRPr sz="1600"/>
            </a:lvl1pPr>
            <a:lvl2pP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6175717" y="6356352"/>
            <a:ext cx="2133600" cy="365125"/>
          </a:xfrm>
          <a:prstGeom prst="rect">
            <a:avLst/>
          </a:prstGeom>
        </p:spPr>
        <p:txBody>
          <a:bodyPr/>
          <a:lstStyle>
            <a:lvl1pPr>
              <a:defRPr>
                <a:latin typeface="Arial" pitchFamily="34" charset="0"/>
              </a:defRPr>
            </a:lvl1pPr>
          </a:lstStyle>
          <a:p>
            <a:pPr defTabSz="457200"/>
            <a:fld id="{8D0E22A1-8E1D-4D2C-989B-BFF93EC638CD}" type="datetime1">
              <a:rPr lang="en-US" smtClean="0">
                <a:solidFill>
                  <a:srgbClr val="000000"/>
                </a:solidFill>
              </a:rPr>
              <a:t>4/8/2015</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smtClean="0">
              <a:solidFill>
                <a:srgbClr val="FFFFFF">
                  <a:lumMod val="50000"/>
                </a:srgbClr>
              </a:solidFill>
            </a:endParaRPr>
          </a:p>
        </p:txBody>
      </p:sp>
      <p:sp>
        <p:nvSpPr>
          <p:cNvPr id="9" name="Slide Number Placeholder 8"/>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72435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in.png"/>
          <p:cNvPicPr>
            <a:picLocks noChangeAspect="1"/>
          </p:cNvPicPr>
          <p:nvPr userDrawn="1"/>
        </p:nvPicPr>
        <p:blipFill>
          <a:blip r:embed="rId2">
            <a:alphaModFix amt="40000"/>
          </a:blip>
          <a:stretch>
            <a:fillRect/>
          </a:stretch>
        </p:blipFill>
        <p:spPr>
          <a:xfrm>
            <a:off x="2286000" y="1714500"/>
            <a:ext cx="6858000" cy="5143500"/>
          </a:xfrm>
          <a:prstGeom prst="rect">
            <a:avLst/>
          </a:prstGeom>
        </p:spPr>
      </p:pic>
      <p:sp>
        <p:nvSpPr>
          <p:cNvPr id="2" name="Title 1"/>
          <p:cNvSpPr>
            <a:spLocks noGrp="1"/>
          </p:cNvSpPr>
          <p:nvPr>
            <p:ph type="title" hasCustomPrompt="1"/>
          </p:nvPr>
        </p:nvSpPr>
        <p:spPr>
          <a:xfrm>
            <a:off x="706827" y="2815528"/>
            <a:ext cx="7749786" cy="1362075"/>
          </a:xfrm>
        </p:spPr>
        <p:txBody>
          <a:bodyPr anchor="t">
            <a:normAutofit/>
          </a:bodyPr>
          <a:lstStyle>
            <a:lvl1pPr algn="l">
              <a:defRPr sz="4000" b="0" cap="none">
                <a:solidFill>
                  <a:schemeClr val="tx1"/>
                </a:solidFill>
              </a:defRPr>
            </a:lvl1pPr>
          </a:lstStyle>
          <a:p>
            <a:r>
              <a:rPr lang="en-US" dirty="0" smtClean="0"/>
              <a:t>Click to edit section header</a:t>
            </a:r>
            <a:endParaRPr lang="en-US" dirty="0"/>
          </a:p>
        </p:txBody>
      </p:sp>
      <p:sp>
        <p:nvSpPr>
          <p:cNvPr id="3" name="Text Placeholder 2"/>
          <p:cNvSpPr>
            <a:spLocks noGrp="1"/>
          </p:cNvSpPr>
          <p:nvPr>
            <p:ph type="body" idx="1" hasCustomPrompt="1"/>
          </p:nvPr>
        </p:nvSpPr>
        <p:spPr>
          <a:xfrm>
            <a:off x="706827" y="1301460"/>
            <a:ext cx="7749786" cy="1500187"/>
          </a:xfrm>
        </p:spPr>
        <p:txBody>
          <a:bodyPr anchor="b">
            <a:normAutofit/>
          </a:bodyPr>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section subhead</a:t>
            </a:r>
          </a:p>
        </p:txBody>
      </p:sp>
      <p:sp>
        <p:nvSpPr>
          <p:cNvPr id="5" name="Footer Placeholder 4"/>
          <p:cNvSpPr>
            <a:spLocks noGrp="1"/>
          </p:cNvSpPr>
          <p:nvPr>
            <p:ph type="ftr" sz="quarter" idx="11"/>
          </p:nvPr>
        </p:nvSpPr>
        <p:spPr/>
        <p:txBody>
          <a:bodyPr/>
          <a:lstStyle/>
          <a:p>
            <a:endParaRPr lang="en-US" dirty="0" smtClean="0">
              <a:solidFill>
                <a:srgbClr val="FFFFFF">
                  <a:lumMod val="50000"/>
                </a:srgbClr>
              </a:solidFill>
            </a:endParaRPr>
          </a:p>
        </p:txBody>
      </p:sp>
      <p:sp>
        <p:nvSpPr>
          <p:cNvPr id="6" name="Slide Number Placeholder 5"/>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21150730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04040"/>
                </a:solidFill>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smtClean="0">
              <a:solidFill>
                <a:srgbClr val="FFFFFF">
                  <a:lumMod val="50000"/>
                </a:srgbClr>
              </a:solidFill>
            </a:endParaRPr>
          </a:p>
        </p:txBody>
      </p:sp>
      <p:sp>
        <p:nvSpPr>
          <p:cNvPr id="5" name="Slide Number Placeholder 4"/>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844780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orizontal Gradient Backgroun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smtClean="0">
              <a:solidFill>
                <a:srgbClr val="FFFFFF">
                  <a:lumMod val="50000"/>
                </a:srgbClr>
              </a:solidFill>
            </a:endParaRPr>
          </a:p>
        </p:txBody>
      </p:sp>
      <p:sp>
        <p:nvSpPr>
          <p:cNvPr id="6" name="Slide Number Placeholder 5"/>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
        <p:nvSpPr>
          <p:cNvPr id="8" name="Rectangle 7"/>
          <p:cNvSpPr/>
          <p:nvPr userDrawn="1"/>
        </p:nvSpPr>
        <p:spPr>
          <a:xfrm>
            <a:off x="294686" y="2020911"/>
            <a:ext cx="8849315" cy="2077048"/>
          </a:xfrm>
          <a:prstGeom prst="rect">
            <a:avLst/>
          </a:prstGeom>
          <a:gradFill>
            <a:gsLst>
              <a:gs pos="74000">
                <a:schemeClr val="bg1">
                  <a:alpha val="0"/>
                </a:schemeClr>
              </a:gs>
              <a:gs pos="0">
                <a:schemeClr val="bg1">
                  <a:lumMod val="75000"/>
                  <a:alpha val="42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7" name="Title 1"/>
          <p:cNvSpPr>
            <a:spLocks noGrp="1"/>
          </p:cNvSpPr>
          <p:nvPr>
            <p:ph type="title"/>
          </p:nvPr>
        </p:nvSpPr>
        <p:spPr>
          <a:xfrm>
            <a:off x="705135" y="203085"/>
            <a:ext cx="7962938" cy="1005840"/>
          </a:xfrm>
        </p:spPr>
        <p:txBody>
          <a:bodyPr/>
          <a:lstStyle>
            <a:lvl1pPr algn="l">
              <a:defRPr>
                <a:solidFill>
                  <a:srgbClr val="40404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30613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8" name="Rectangle 7"/>
          <p:cNvSpPr/>
          <p:nvPr userDrawn="1"/>
        </p:nvSpPr>
        <p:spPr>
          <a:xfrm>
            <a:off x="294686" y="3774311"/>
            <a:ext cx="8849315" cy="3083689"/>
          </a:xfrm>
          <a:prstGeom prst="rect">
            <a:avLst/>
          </a:prstGeom>
          <a:gradFill>
            <a:gsLst>
              <a:gs pos="74000">
                <a:schemeClr val="bg1">
                  <a:alpha val="0"/>
                </a:schemeClr>
              </a:gs>
              <a:gs pos="0">
                <a:schemeClr val="bg1">
                  <a:lumMod val="75000"/>
                  <a:alpha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smtClean="0">
              <a:solidFill>
                <a:srgbClr val="FFFFFF">
                  <a:lumMod val="50000"/>
                </a:srgbClr>
              </a:solidFill>
            </a:endParaRPr>
          </a:p>
        </p:txBody>
      </p:sp>
      <p:sp>
        <p:nvSpPr>
          <p:cNvPr id="6" name="Slide Number Placeholder 5"/>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937533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Quotes Dark Gradient">
    <p:spTree>
      <p:nvGrpSpPr>
        <p:cNvPr id="1" name=""/>
        <p:cNvGrpSpPr/>
        <p:nvPr/>
      </p:nvGrpSpPr>
      <p:grpSpPr>
        <a:xfrm>
          <a:off x="0" y="0"/>
          <a:ext cx="0" cy="0"/>
          <a:chOff x="0" y="0"/>
          <a:chExt cx="0" cy="0"/>
        </a:xfrm>
      </p:grpSpPr>
      <p:sp>
        <p:nvSpPr>
          <p:cNvPr id="7" name="Rectangle 6"/>
          <p:cNvSpPr/>
          <p:nvPr userDrawn="1"/>
        </p:nvSpPr>
        <p:spPr>
          <a:xfrm>
            <a:off x="0" y="0"/>
            <a:ext cx="9144000" cy="6858297"/>
          </a:xfrm>
          <a:prstGeom prst="rect">
            <a:avLst/>
          </a:prstGeom>
          <a:gradFill flip="none" rotWithShape="1">
            <a:gsLst>
              <a:gs pos="0">
                <a:srgbClr val="0073B2"/>
              </a:gs>
              <a:gs pos="79000">
                <a:srgbClr val="172436"/>
              </a:gs>
            </a:gsLst>
            <a:lin ang="7200000" scaled="0"/>
            <a:tileRect/>
          </a:gradFill>
          <a:ln w="9525" cap="flat" cmpd="sng" algn="ctr">
            <a:noFill/>
            <a:prstDash val="solid"/>
          </a:ln>
          <a:effectLst/>
        </p:spPr>
        <p:txBody>
          <a:bodyPr anchor="ctr"/>
          <a:lstStyle/>
          <a:p>
            <a:pPr algn="ctr">
              <a:defRPr/>
            </a:pPr>
            <a:endParaRPr lang="en-US" kern="0" dirty="0">
              <a:solidFill>
                <a:srgbClr val="FFFFFF"/>
              </a:solidFill>
            </a:endParaRPr>
          </a:p>
        </p:txBody>
      </p:sp>
      <p:sp>
        <p:nvSpPr>
          <p:cNvPr id="2" name="Title 1"/>
          <p:cNvSpPr>
            <a:spLocks noGrp="1"/>
          </p:cNvSpPr>
          <p:nvPr>
            <p:ph type="title"/>
          </p:nvPr>
        </p:nvSpPr>
        <p:spPr>
          <a:xfrm>
            <a:off x="0" y="2916925"/>
            <a:ext cx="9144000" cy="1010233"/>
          </a:xfrm>
        </p:spPr>
        <p:txBody>
          <a:bodyPr>
            <a:normAutofit/>
          </a:bodyPr>
          <a:lstStyle>
            <a:lvl1pPr algn="ctr">
              <a:defRPr sz="3000">
                <a:solidFill>
                  <a:schemeClr val="bg1"/>
                </a:solidFill>
                <a:latin typeface="Arial"/>
                <a:cs typeface="Aria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smtClean="0">
              <a:solidFill>
                <a:srgbClr val="FFFFFF">
                  <a:lumMod val="50000"/>
                </a:srgbClr>
              </a:solidFill>
            </a:endParaRPr>
          </a:p>
        </p:txBody>
      </p:sp>
      <p:sp>
        <p:nvSpPr>
          <p:cNvPr id="6" name="TextBox 5"/>
          <p:cNvSpPr txBox="1"/>
          <p:nvPr userDrawn="1"/>
        </p:nvSpPr>
        <p:spPr>
          <a:xfrm>
            <a:off x="720725" y="2651771"/>
            <a:ext cx="7651598" cy="1716888"/>
          </a:xfrm>
          <a:prstGeom prst="rect">
            <a:avLst/>
          </a:prstGeom>
        </p:spPr>
        <p:txBody>
          <a:bodyPr vert="horz" wrap="square" lIns="0" tIns="45720" rIns="91440" bIns="45720" rtlCol="0">
            <a:noAutofit/>
          </a:bodyPr>
          <a:lstStyle/>
          <a:p>
            <a:pPr marL="342900" indent="-342900" defTabSz="457200">
              <a:spcBef>
                <a:spcPct val="20000"/>
              </a:spcBef>
              <a:buClr>
                <a:srgbClr val="0072B2"/>
              </a:buClr>
              <a:buFont typeface="Wingdings" pitchFamily="2" charset="2"/>
              <a:buNone/>
            </a:pPr>
            <a:endParaRPr lang="en-US" sz="1200" dirty="0">
              <a:solidFill>
                <a:srgbClr val="E5B624"/>
              </a:solidFill>
              <a:cs typeface="Arial" pitchFamily="34" charset="0"/>
            </a:endParaRPr>
          </a:p>
        </p:txBody>
      </p:sp>
    </p:spTree>
    <p:extLst>
      <p:ext uri="{BB962C8B-B14F-4D97-AF65-F5344CB8AC3E}">
        <p14:creationId xmlns:p14="http://schemas.microsoft.com/office/powerpoint/2010/main" val="185782823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Quotes Dark Radial">
    <p:spTree>
      <p:nvGrpSpPr>
        <p:cNvPr id="1" name=""/>
        <p:cNvGrpSpPr/>
        <p:nvPr/>
      </p:nvGrpSpPr>
      <p:grpSpPr>
        <a:xfrm>
          <a:off x="0" y="0"/>
          <a:ext cx="0" cy="0"/>
          <a:chOff x="0" y="0"/>
          <a:chExt cx="0" cy="0"/>
        </a:xfrm>
      </p:grpSpPr>
      <p:sp>
        <p:nvSpPr>
          <p:cNvPr id="7" name="Rectangle 6"/>
          <p:cNvSpPr/>
          <p:nvPr userDrawn="1"/>
        </p:nvSpPr>
        <p:spPr>
          <a:xfrm>
            <a:off x="0" y="0"/>
            <a:ext cx="9144000" cy="6858297"/>
          </a:xfrm>
          <a:prstGeom prst="rect">
            <a:avLst/>
          </a:prstGeom>
          <a:gradFill flip="none" rotWithShape="1">
            <a:gsLst>
              <a:gs pos="0">
                <a:srgbClr val="0073B2"/>
              </a:gs>
              <a:gs pos="94000">
                <a:srgbClr val="172436"/>
              </a:gs>
            </a:gsLst>
            <a:path path="circle">
              <a:fillToRect l="50000" t="50000" r="50000" b="50000"/>
            </a:path>
            <a:tileRect/>
          </a:gradFill>
          <a:ln w="9525" cap="flat" cmpd="sng" algn="ctr">
            <a:noFill/>
            <a:prstDash val="solid"/>
          </a:ln>
          <a:effectLst/>
        </p:spPr>
        <p:txBody>
          <a:bodyPr anchor="ctr"/>
          <a:lstStyle/>
          <a:p>
            <a:pPr algn="ctr">
              <a:defRPr/>
            </a:pPr>
            <a:endParaRPr lang="en-US" kern="0" dirty="0">
              <a:solidFill>
                <a:srgbClr val="FFFFFF"/>
              </a:solidFill>
            </a:endParaRPr>
          </a:p>
        </p:txBody>
      </p:sp>
      <p:sp>
        <p:nvSpPr>
          <p:cNvPr id="2" name="Title 1"/>
          <p:cNvSpPr>
            <a:spLocks noGrp="1"/>
          </p:cNvSpPr>
          <p:nvPr>
            <p:ph type="title"/>
          </p:nvPr>
        </p:nvSpPr>
        <p:spPr>
          <a:xfrm>
            <a:off x="0" y="2868250"/>
            <a:ext cx="9144000" cy="1005840"/>
          </a:xfrm>
        </p:spPr>
        <p:txBody>
          <a:bodyPr>
            <a:normAutofit/>
          </a:bodyPr>
          <a:lstStyle>
            <a:lvl1pPr algn="ctr">
              <a:defRPr sz="3000">
                <a:solidFill>
                  <a:schemeClr val="bg1"/>
                </a:solidFill>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smtClean="0">
              <a:solidFill>
                <a:srgbClr val="FFFFFF">
                  <a:lumMod val="50000"/>
                </a:srgbClr>
              </a:solidFill>
            </a:endParaRPr>
          </a:p>
        </p:txBody>
      </p:sp>
      <p:sp>
        <p:nvSpPr>
          <p:cNvPr id="6" name="TextBox 5"/>
          <p:cNvSpPr txBox="1"/>
          <p:nvPr userDrawn="1"/>
        </p:nvSpPr>
        <p:spPr>
          <a:xfrm>
            <a:off x="720725" y="2753369"/>
            <a:ext cx="7651598" cy="1716888"/>
          </a:xfrm>
          <a:prstGeom prst="rect">
            <a:avLst/>
          </a:prstGeom>
        </p:spPr>
        <p:txBody>
          <a:bodyPr vert="horz" wrap="square" lIns="0" tIns="45720" rIns="91440" bIns="45720" rtlCol="0">
            <a:noAutofit/>
          </a:bodyPr>
          <a:lstStyle/>
          <a:p>
            <a:pPr marL="342900" indent="-342900" defTabSz="457200">
              <a:spcBef>
                <a:spcPct val="20000"/>
              </a:spcBef>
              <a:buClr>
                <a:srgbClr val="0072B2"/>
              </a:buClr>
              <a:buFont typeface="Wingdings" pitchFamily="2" charset="2"/>
              <a:buNone/>
            </a:pPr>
            <a:endParaRPr lang="en-US" sz="1200" dirty="0">
              <a:solidFill>
                <a:srgbClr val="E5B624"/>
              </a:solidFill>
              <a:cs typeface="Arial" pitchFamily="34" charset="0"/>
            </a:endParaRPr>
          </a:p>
        </p:txBody>
      </p:sp>
    </p:spTree>
    <p:extLst>
      <p:ext uri="{BB962C8B-B14F-4D97-AF65-F5344CB8AC3E}">
        <p14:creationId xmlns:p14="http://schemas.microsoft.com/office/powerpoint/2010/main" val="32510603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Quotes Light Radial">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4000">
                <a:schemeClr val="bg1"/>
              </a:gs>
              <a:gs pos="100000">
                <a:schemeClr val="bg2"/>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a:p>
            <a:pPr algn="ctr" defTabSz="457200">
              <a:defRPr/>
            </a:pPr>
            <a:endParaRPr lang="en-US" dirty="0">
              <a:solidFill>
                <a:srgbClr val="FFFFFF"/>
              </a:solidFill>
            </a:endParaRPr>
          </a:p>
          <a:p>
            <a:pPr algn="ctr" defTabSz="457200">
              <a:defRPr/>
            </a:pPr>
            <a:endParaRPr lang="en-US" dirty="0">
              <a:solidFill>
                <a:srgbClr val="FFFFFF"/>
              </a:solidFill>
            </a:endParaRPr>
          </a:p>
        </p:txBody>
      </p:sp>
      <p:sp>
        <p:nvSpPr>
          <p:cNvPr id="2" name="Title 1"/>
          <p:cNvSpPr>
            <a:spLocks noGrp="1"/>
          </p:cNvSpPr>
          <p:nvPr>
            <p:ph type="title"/>
          </p:nvPr>
        </p:nvSpPr>
        <p:spPr>
          <a:xfrm>
            <a:off x="0" y="2870519"/>
            <a:ext cx="9143999" cy="1005840"/>
          </a:xfrm>
        </p:spPr>
        <p:txBody>
          <a:bodyPr>
            <a:normAutofit/>
          </a:bodyPr>
          <a:lstStyle>
            <a:lvl1pPr algn="ctr">
              <a:defRPr sz="3000">
                <a:solidFill>
                  <a:schemeClr val="tx1">
                    <a:lumMod val="65000"/>
                    <a:lumOff val="35000"/>
                  </a:schemeClr>
                </a:solidFil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smtClean="0">
              <a:solidFill>
                <a:srgbClr val="FFFFFF">
                  <a:lumMod val="50000"/>
                </a:srgbClr>
              </a:solidFill>
            </a:endParaRPr>
          </a:p>
        </p:txBody>
      </p:sp>
      <p:sp>
        <p:nvSpPr>
          <p:cNvPr id="6" name="TextBox 5"/>
          <p:cNvSpPr txBox="1"/>
          <p:nvPr userDrawn="1"/>
        </p:nvSpPr>
        <p:spPr>
          <a:xfrm>
            <a:off x="720725" y="2651771"/>
            <a:ext cx="7651598" cy="1716888"/>
          </a:xfrm>
          <a:prstGeom prst="rect">
            <a:avLst/>
          </a:prstGeom>
        </p:spPr>
        <p:txBody>
          <a:bodyPr vert="horz" wrap="square" lIns="0" tIns="45720" rIns="91440" bIns="45720" rtlCol="0">
            <a:noAutofit/>
          </a:bodyPr>
          <a:lstStyle/>
          <a:p>
            <a:pPr marL="342900" indent="-342900" defTabSz="457200">
              <a:spcBef>
                <a:spcPct val="20000"/>
              </a:spcBef>
              <a:buClr>
                <a:srgbClr val="0072B2"/>
              </a:buClr>
              <a:buFont typeface="Wingdings" pitchFamily="2" charset="2"/>
              <a:buNone/>
            </a:pPr>
            <a:endParaRPr lang="en-US" sz="1200" dirty="0">
              <a:solidFill>
                <a:srgbClr val="E5B624"/>
              </a:solidFill>
              <a:cs typeface="Arial" pitchFamily="34" charset="0"/>
            </a:endParaRPr>
          </a:p>
        </p:txBody>
      </p:sp>
    </p:spTree>
    <p:extLst>
      <p:ext uri="{BB962C8B-B14F-4D97-AF65-F5344CB8AC3E}">
        <p14:creationId xmlns:p14="http://schemas.microsoft.com/office/powerpoint/2010/main" val="405879022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smtClean="0">
              <a:solidFill>
                <a:srgbClr val="FFFFFF">
                  <a:lumMod val="50000"/>
                </a:srgbClr>
              </a:solidFill>
            </a:endParaRPr>
          </a:p>
        </p:txBody>
      </p:sp>
      <p:sp>
        <p:nvSpPr>
          <p:cNvPr id="4" name="Slide Number Placeholder 3"/>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2672242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6913" y="283948"/>
            <a:ext cx="2768604" cy="1151152"/>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99437"/>
            <a:ext cx="5111750" cy="5826729"/>
          </a:xfrm>
        </p:spPr>
        <p:txBody>
          <a:bodyPr>
            <a:normAutofit/>
          </a:bodyPr>
          <a:lstStyle>
            <a:lvl1pPr>
              <a:buClr>
                <a:schemeClr val="accent6"/>
              </a:buClr>
              <a:defRPr sz="2000"/>
            </a:lvl1pPr>
            <a:lvl2pPr>
              <a:buClr>
                <a:schemeClr val="accent6"/>
              </a:buClr>
              <a:defRPr sz="1800"/>
            </a:lvl2pPr>
            <a:lvl3pPr>
              <a:buClr>
                <a:schemeClr val="accent6"/>
              </a:buClr>
              <a:defRPr sz="1600"/>
            </a:lvl3pPr>
            <a:lvl4pPr>
              <a:buClr>
                <a:schemeClr val="accent6"/>
              </a:buClr>
              <a:defRPr sz="1400"/>
            </a:lvl4pPr>
            <a:lvl5pPr>
              <a:buClr>
                <a:schemeClr val="accent6"/>
              </a:buCl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96913" y="1435103"/>
            <a:ext cx="276860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smtClean="0">
              <a:solidFill>
                <a:srgbClr val="FFFFFF">
                  <a:lumMod val="50000"/>
                </a:srgbClr>
              </a:solidFill>
            </a:endParaRPr>
          </a:p>
        </p:txBody>
      </p:sp>
      <p:sp>
        <p:nvSpPr>
          <p:cNvPr id="7" name="Slide Number Placeholder 6"/>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582530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smtClean="0">
              <a:solidFill>
                <a:srgbClr val="FFFFFF">
                  <a:lumMod val="50000"/>
                </a:srgbClr>
              </a:solidFill>
            </a:endParaRPr>
          </a:p>
        </p:txBody>
      </p:sp>
      <p:sp>
        <p:nvSpPr>
          <p:cNvPr id="7" name="Slide Number Placeholder 6"/>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969370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sp>
        <p:nvSpPr>
          <p:cNvPr id="7" name="Rectangle 6"/>
          <p:cNvSpPr/>
          <p:nvPr userDrawn="1"/>
        </p:nvSpPr>
        <p:spPr>
          <a:xfrm>
            <a:off x="292556" y="2293938"/>
            <a:ext cx="8858093" cy="4564063"/>
          </a:xfrm>
          <a:prstGeom prst="rect">
            <a:avLst/>
          </a:prstGeom>
          <a:gradFill flip="none" rotWithShape="1">
            <a:gsLst>
              <a:gs pos="75000">
                <a:schemeClr val="bg1">
                  <a:lumMod val="85000"/>
                </a:schemeClr>
              </a:gs>
              <a:gs pos="16000">
                <a:schemeClr val="bg1"/>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3" name="Footer Placeholder 2"/>
          <p:cNvSpPr>
            <a:spLocks noGrp="1"/>
          </p:cNvSpPr>
          <p:nvPr>
            <p:ph type="ftr" sz="quarter" idx="11"/>
          </p:nvPr>
        </p:nvSpPr>
        <p:spPr/>
        <p:txBody>
          <a:bodyPr/>
          <a:lstStyle/>
          <a:p>
            <a:endParaRPr lang="en-US" dirty="0" smtClean="0">
              <a:solidFill>
                <a:srgbClr val="FFFFFF">
                  <a:lumMod val="50000"/>
                </a:srgbClr>
              </a:solidFill>
            </a:endParaRPr>
          </a:p>
        </p:txBody>
      </p:sp>
      <p:sp>
        <p:nvSpPr>
          <p:cNvPr id="4" name="Slide Number Placeholder 3"/>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pic>
        <p:nvPicPr>
          <p:cNvPr id="6" name="Picture 11" descr="HumanIn-transparent.png"/>
          <p:cNvPicPr>
            <a:picLocks noChangeAspect="1"/>
          </p:cNvPicPr>
          <p:nvPr userDrawn="1"/>
        </p:nvPicPr>
        <p:blipFill>
          <a:blip r:embed="rId2" cstate="email"/>
          <a:srcRect r="-747"/>
          <a:stretch>
            <a:fillRect/>
          </a:stretch>
        </p:blipFill>
        <p:spPr bwMode="auto">
          <a:xfrm>
            <a:off x="881872" y="1717542"/>
            <a:ext cx="7818945" cy="3831590"/>
          </a:xfrm>
          <a:prstGeom prst="rect">
            <a:avLst/>
          </a:prstGeom>
          <a:noFill/>
          <a:ln w="9525">
            <a:noFill/>
            <a:miter lim="800000"/>
            <a:headEnd/>
            <a:tailEnd/>
          </a:ln>
        </p:spPr>
      </p:pic>
    </p:spTree>
    <p:extLst>
      <p:ext uri="{BB962C8B-B14F-4D97-AF65-F5344CB8AC3E}">
        <p14:creationId xmlns:p14="http://schemas.microsoft.com/office/powerpoint/2010/main" val="13471941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705135" y="203085"/>
            <a:ext cx="7751478" cy="1005840"/>
          </a:xfrm>
        </p:spPr>
        <p:txBody>
          <a:bodyPr/>
          <a:lstStyle>
            <a:lvl1pPr algn="l">
              <a:defRPr>
                <a:solidFill>
                  <a:srgbClr val="40404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96912" y="1600201"/>
            <a:ext cx="3809912" cy="4525963"/>
          </a:xfrm>
        </p:spPr>
        <p:txBody>
          <a:bodyPr>
            <a:normAutofit/>
          </a:bodyPr>
          <a:lstStyle>
            <a:lvl1pPr>
              <a:buClr>
                <a:schemeClr val="accent6"/>
              </a:buClr>
              <a:buFont typeface="Wingdings" pitchFamily="2" charset="2"/>
              <a:buChar char="§"/>
              <a:defRPr sz="2000"/>
            </a:lvl1pPr>
            <a:lvl2pPr>
              <a:buClr>
                <a:schemeClr val="accent6"/>
              </a:buClr>
              <a:buFont typeface="Arial" pitchFamily="34" charset="0"/>
              <a:buChar char="–"/>
              <a:defRPr sz="1800"/>
            </a:lvl2pPr>
            <a:lvl3pPr>
              <a:buClr>
                <a:schemeClr val="accent6"/>
              </a:buClr>
              <a:buFont typeface="Wingdings" pitchFamily="2" charset="2"/>
              <a:buChar char="§"/>
              <a:defRPr sz="1600"/>
            </a:lvl3pPr>
            <a:lvl4pPr>
              <a:buClr>
                <a:schemeClr val="accent6"/>
              </a:buClr>
              <a:defRPr sz="1400"/>
            </a:lvl4pPr>
            <a:lvl5pPr>
              <a:buClr>
                <a:schemeClr val="accent6"/>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1"/>
            <a:ext cx="3808413" cy="4525963"/>
          </a:xfrm>
        </p:spPr>
        <p:txBody>
          <a:bodyPr>
            <a:normAutofit/>
          </a:bodyPr>
          <a:lstStyle>
            <a:lvl1pPr>
              <a:buClr>
                <a:schemeClr val="accent6"/>
              </a:buClr>
              <a:buFont typeface="Wingdings" pitchFamily="2" charset="2"/>
              <a:buChar char="§"/>
              <a:defRPr sz="2000"/>
            </a:lvl1pPr>
            <a:lvl2pPr>
              <a:buClr>
                <a:schemeClr val="accent6"/>
              </a:buClr>
              <a:defRPr sz="1800"/>
            </a:lvl2pPr>
            <a:lvl3pPr>
              <a:buClr>
                <a:schemeClr val="accent6"/>
              </a:buClr>
              <a:buFont typeface="Wingdings" pitchFamily="2" charset="2"/>
              <a:buChar char="§"/>
              <a:defRPr sz="1600"/>
            </a:lvl3pPr>
            <a:lvl4pPr>
              <a:buClr>
                <a:schemeClr val="accent6"/>
              </a:buClr>
              <a:defRPr sz="1400"/>
            </a:lvl4pPr>
            <a:lvl5pPr>
              <a:buClr>
                <a:schemeClr val="accent6"/>
              </a:buCl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smtClean="0">
              <a:solidFill>
                <a:srgbClr val="FFFFFF">
                  <a:lumMod val="50000"/>
                </a:srgbClr>
              </a:solidFill>
            </a:endParaRPr>
          </a:p>
        </p:txBody>
      </p:sp>
      <p:sp>
        <p:nvSpPr>
          <p:cNvPr id="7" name="Slide Number Placeholder 6"/>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573308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049E4AF5-C875-4135-9843-A2C535CF9BC2}" type="datetime1">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D61280CF-F9C1-435D-959C-79330DB20F2A}"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F82C8D0C-D7F6-4758-9A2A-13BD50361AB0}" type="datetime1">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280CF-F9C1-435D-959C-79330DB20F2A}"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605828E8-43B3-4141-940C-951AF0E6856A}" type="datetime1">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280CF-F9C1-435D-959C-79330DB20F2A}"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5E5E85-00DD-4FB0-94BA-ED5E02F90ACD}" type="datetime1">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280CF-F9C1-435D-959C-79330DB20F2A}"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55BA783-4E3D-4871-B3B8-920A4E27B8AF}" type="datetime1">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280CF-F9C1-435D-959C-79330DB20F2A}"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D93048C3-8FC2-4A55-B3A6-0558A11ECCEF}" type="datetime1">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280CF-F9C1-435D-959C-79330DB20F2A}"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7B903-AFA5-44F2-8034-A62065B31231}" type="datetime1">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280CF-F9C1-435D-959C-79330DB20F2A}"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8C0645BB-41BF-4F55-B6BE-E5749F2D0442}" type="datetime1">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280CF-F9C1-435D-959C-79330DB20F2A}"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2AF84EDA-BF20-4B2D-8C91-BB0867BF0860}" type="datetime1">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280CF-F9C1-435D-959C-79330DB20F2A}"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2A6AD5-0316-4128-B1D6-C3EC63BBAA7C}" type="datetime1">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280CF-F9C1-435D-959C-79330DB20F2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0404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6913" y="1535113"/>
            <a:ext cx="4040188" cy="639763"/>
          </a:xfrm>
        </p:spPr>
        <p:txBody>
          <a:bodyPr anchor="t" anchorCtr="0">
            <a:normAutofit/>
          </a:bodyPr>
          <a:lstStyle>
            <a:lvl1pPr marL="0" indent="0">
              <a:buNone/>
              <a:defRPr sz="18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96913" y="2174875"/>
            <a:ext cx="3814762" cy="3951288"/>
          </a:xfrm>
        </p:spPr>
        <p:txBody>
          <a:bodyPr>
            <a:normAutofit/>
          </a:bodyPr>
          <a:lstStyle>
            <a:lvl1pPr>
              <a:defRPr sz="1600"/>
            </a:lvl1pPr>
            <a:lvl2pP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30" y="1535113"/>
            <a:ext cx="3811584" cy="639763"/>
          </a:xfrm>
        </p:spPr>
        <p:txBody>
          <a:bodyPr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0" y="2174875"/>
            <a:ext cx="3811584" cy="3951288"/>
          </a:xfrm>
        </p:spPr>
        <p:txBody>
          <a:bodyPr>
            <a:normAutofit/>
          </a:bodyPr>
          <a:lstStyle>
            <a:lvl1pPr>
              <a:defRPr sz="1600"/>
            </a:lvl1pPr>
            <a:lvl2pP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6175717" y="6356352"/>
            <a:ext cx="2133600" cy="365125"/>
          </a:xfrm>
          <a:prstGeom prst="rect">
            <a:avLst/>
          </a:prstGeom>
        </p:spPr>
        <p:txBody>
          <a:bodyPr/>
          <a:lstStyle>
            <a:lvl1pPr>
              <a:defRPr>
                <a:latin typeface="Arial" pitchFamily="34" charset="0"/>
              </a:defRPr>
            </a:lvl1pPr>
          </a:lstStyle>
          <a:p>
            <a:pPr defTabSz="457200"/>
            <a:fld id="{17EA84B1-FA22-4F09-AFFD-1D84630C9C82}" type="datetime1">
              <a:rPr lang="en-US" smtClean="0">
                <a:solidFill>
                  <a:srgbClr val="000000"/>
                </a:solidFill>
              </a:rPr>
              <a:t>4/8/2015</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smtClean="0">
              <a:solidFill>
                <a:srgbClr val="FFFFFF">
                  <a:lumMod val="50000"/>
                </a:srgbClr>
              </a:solidFill>
            </a:endParaRPr>
          </a:p>
        </p:txBody>
      </p:sp>
      <p:sp>
        <p:nvSpPr>
          <p:cNvPr id="9" name="Slide Number Placeholder 8"/>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014614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CCDFF0-5E8B-44F8-93EF-9858194C6E42}" type="datetime1">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280CF-F9C1-435D-959C-79330DB20F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404040"/>
                </a:solidFill>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smtClean="0">
              <a:solidFill>
                <a:srgbClr val="FFFFFF">
                  <a:lumMod val="50000"/>
                </a:srgbClr>
              </a:solidFill>
            </a:endParaRPr>
          </a:p>
        </p:txBody>
      </p:sp>
      <p:sp>
        <p:nvSpPr>
          <p:cNvPr id="5" name="Slide Number Placeholder 4"/>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126917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Gradient Backgroun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smtClean="0">
              <a:solidFill>
                <a:srgbClr val="FFFFFF">
                  <a:lumMod val="50000"/>
                </a:srgbClr>
              </a:solidFill>
            </a:endParaRPr>
          </a:p>
        </p:txBody>
      </p:sp>
      <p:sp>
        <p:nvSpPr>
          <p:cNvPr id="6" name="Slide Number Placeholder 5"/>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
        <p:nvSpPr>
          <p:cNvPr id="8" name="Rectangle 7"/>
          <p:cNvSpPr/>
          <p:nvPr userDrawn="1"/>
        </p:nvSpPr>
        <p:spPr>
          <a:xfrm>
            <a:off x="294686" y="2020911"/>
            <a:ext cx="8849315" cy="2077048"/>
          </a:xfrm>
          <a:prstGeom prst="rect">
            <a:avLst/>
          </a:prstGeom>
          <a:gradFill>
            <a:gsLst>
              <a:gs pos="74000">
                <a:schemeClr val="bg1">
                  <a:alpha val="0"/>
                </a:schemeClr>
              </a:gs>
              <a:gs pos="0">
                <a:schemeClr val="bg1">
                  <a:lumMod val="75000"/>
                  <a:alpha val="42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7" name="Title 1"/>
          <p:cNvSpPr>
            <a:spLocks noGrp="1"/>
          </p:cNvSpPr>
          <p:nvPr>
            <p:ph type="title"/>
          </p:nvPr>
        </p:nvSpPr>
        <p:spPr>
          <a:xfrm>
            <a:off x="705135" y="203085"/>
            <a:ext cx="7962938" cy="1005840"/>
          </a:xfrm>
        </p:spPr>
        <p:txBody>
          <a:bodyPr/>
          <a:lstStyle>
            <a:lvl1pPr algn="l">
              <a:defRPr>
                <a:solidFill>
                  <a:srgbClr val="40404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512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dient Background">
    <p:spTree>
      <p:nvGrpSpPr>
        <p:cNvPr id="1" name=""/>
        <p:cNvGrpSpPr/>
        <p:nvPr/>
      </p:nvGrpSpPr>
      <p:grpSpPr>
        <a:xfrm>
          <a:off x="0" y="0"/>
          <a:ext cx="0" cy="0"/>
          <a:chOff x="0" y="0"/>
          <a:chExt cx="0" cy="0"/>
        </a:xfrm>
      </p:grpSpPr>
      <p:sp>
        <p:nvSpPr>
          <p:cNvPr id="8" name="Rectangle 7"/>
          <p:cNvSpPr/>
          <p:nvPr userDrawn="1"/>
        </p:nvSpPr>
        <p:spPr>
          <a:xfrm>
            <a:off x="294686" y="3774311"/>
            <a:ext cx="8849315" cy="3083689"/>
          </a:xfrm>
          <a:prstGeom prst="rect">
            <a:avLst/>
          </a:prstGeom>
          <a:gradFill>
            <a:gsLst>
              <a:gs pos="74000">
                <a:schemeClr val="bg1">
                  <a:alpha val="0"/>
                </a:schemeClr>
              </a:gs>
              <a:gs pos="0">
                <a:schemeClr val="bg1">
                  <a:lumMod val="75000"/>
                  <a:alpha val="8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dirty="0" smtClean="0">
              <a:solidFill>
                <a:srgbClr val="FFFFFF">
                  <a:lumMod val="50000"/>
                </a:srgbClr>
              </a:solidFill>
            </a:endParaRPr>
          </a:p>
        </p:txBody>
      </p:sp>
      <p:sp>
        <p:nvSpPr>
          <p:cNvPr id="6" name="Slide Number Placeholder 5"/>
          <p:cNvSpPr>
            <a:spLocks noGrp="1"/>
          </p:cNvSpPr>
          <p:nvPr>
            <p:ph type="sldNum" sz="quarter" idx="12"/>
          </p:nvPr>
        </p:nvSpPr>
        <p:spPr/>
        <p:txBody>
          <a:bodyPr/>
          <a:lstStyle/>
          <a:p>
            <a:fld id="{75897B0D-BA2C-2244-86F3-025175B80EAC}" type="slidenum">
              <a:rPr lang="en-US" smtClean="0">
                <a:solidFill>
                  <a:srgbClr val="FFFFFF">
                    <a:lumMod val="50000"/>
                  </a:srgbClr>
                </a:solidFill>
              </a:rPr>
              <a:pPr/>
              <a:t>‹#›</a:t>
            </a:fld>
            <a:endParaRPr lang="en-US" dirty="0">
              <a:solidFill>
                <a:srgbClr val="FFFFFF">
                  <a:lumMod val="50000"/>
                </a:srgbClr>
              </a:solidFill>
            </a:endParaRPr>
          </a:p>
        </p:txBody>
      </p:sp>
    </p:spTree>
    <p:extLst>
      <p:ext uri="{BB962C8B-B14F-4D97-AF65-F5344CB8AC3E}">
        <p14:creationId xmlns:p14="http://schemas.microsoft.com/office/powerpoint/2010/main" val="3613168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Quotes Dark Gradient">
    <p:spTree>
      <p:nvGrpSpPr>
        <p:cNvPr id="1" name=""/>
        <p:cNvGrpSpPr/>
        <p:nvPr/>
      </p:nvGrpSpPr>
      <p:grpSpPr>
        <a:xfrm>
          <a:off x="0" y="0"/>
          <a:ext cx="0" cy="0"/>
          <a:chOff x="0" y="0"/>
          <a:chExt cx="0" cy="0"/>
        </a:xfrm>
      </p:grpSpPr>
      <p:sp>
        <p:nvSpPr>
          <p:cNvPr id="7" name="Rectangle 6"/>
          <p:cNvSpPr/>
          <p:nvPr userDrawn="1"/>
        </p:nvSpPr>
        <p:spPr>
          <a:xfrm>
            <a:off x="0" y="0"/>
            <a:ext cx="9144000" cy="6858297"/>
          </a:xfrm>
          <a:prstGeom prst="rect">
            <a:avLst/>
          </a:prstGeom>
          <a:gradFill flip="none" rotWithShape="1">
            <a:gsLst>
              <a:gs pos="0">
                <a:srgbClr val="0073B2"/>
              </a:gs>
              <a:gs pos="79000">
                <a:srgbClr val="172436"/>
              </a:gs>
            </a:gsLst>
            <a:lin ang="7200000" scaled="0"/>
            <a:tileRect/>
          </a:gradFill>
          <a:ln w="9525" cap="flat" cmpd="sng" algn="ctr">
            <a:noFill/>
            <a:prstDash val="solid"/>
          </a:ln>
          <a:effectLst/>
        </p:spPr>
        <p:txBody>
          <a:bodyPr anchor="ctr"/>
          <a:lstStyle/>
          <a:p>
            <a:pPr algn="ctr">
              <a:defRPr/>
            </a:pPr>
            <a:endParaRPr lang="en-US" kern="0" dirty="0">
              <a:solidFill>
                <a:srgbClr val="FFFFFF"/>
              </a:solidFill>
            </a:endParaRPr>
          </a:p>
        </p:txBody>
      </p:sp>
      <p:sp>
        <p:nvSpPr>
          <p:cNvPr id="2" name="Title 1"/>
          <p:cNvSpPr>
            <a:spLocks noGrp="1"/>
          </p:cNvSpPr>
          <p:nvPr>
            <p:ph type="title"/>
          </p:nvPr>
        </p:nvSpPr>
        <p:spPr>
          <a:xfrm>
            <a:off x="0" y="2916925"/>
            <a:ext cx="9144000" cy="1010233"/>
          </a:xfrm>
        </p:spPr>
        <p:txBody>
          <a:bodyPr>
            <a:normAutofit/>
          </a:bodyPr>
          <a:lstStyle>
            <a:lvl1pPr algn="ctr">
              <a:defRPr sz="3000">
                <a:solidFill>
                  <a:schemeClr val="bg1"/>
                </a:solidFill>
                <a:latin typeface="Arial"/>
                <a:cs typeface="Arial"/>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smtClean="0">
              <a:solidFill>
                <a:srgbClr val="FFFFFF">
                  <a:lumMod val="50000"/>
                </a:srgbClr>
              </a:solidFill>
            </a:endParaRPr>
          </a:p>
        </p:txBody>
      </p:sp>
      <p:sp>
        <p:nvSpPr>
          <p:cNvPr id="6" name="TextBox 5"/>
          <p:cNvSpPr txBox="1"/>
          <p:nvPr userDrawn="1"/>
        </p:nvSpPr>
        <p:spPr>
          <a:xfrm>
            <a:off x="720725" y="2651771"/>
            <a:ext cx="7651598" cy="1716888"/>
          </a:xfrm>
          <a:prstGeom prst="rect">
            <a:avLst/>
          </a:prstGeom>
        </p:spPr>
        <p:txBody>
          <a:bodyPr vert="horz" wrap="square" lIns="0" tIns="45720" rIns="91440" bIns="45720" rtlCol="0">
            <a:noAutofit/>
          </a:bodyPr>
          <a:lstStyle/>
          <a:p>
            <a:pPr marL="342900" indent="-342900" defTabSz="457200">
              <a:spcBef>
                <a:spcPct val="20000"/>
              </a:spcBef>
              <a:buClr>
                <a:srgbClr val="0072B2"/>
              </a:buClr>
              <a:buFont typeface="Wingdings" pitchFamily="2" charset="2"/>
              <a:buNone/>
            </a:pPr>
            <a:endParaRPr lang="en-US" sz="1200" dirty="0">
              <a:solidFill>
                <a:srgbClr val="E5B624"/>
              </a:solidFill>
              <a:cs typeface="Arial" pitchFamily="34" charset="0"/>
            </a:endParaRPr>
          </a:p>
        </p:txBody>
      </p:sp>
    </p:spTree>
    <p:extLst>
      <p:ext uri="{BB962C8B-B14F-4D97-AF65-F5344CB8AC3E}">
        <p14:creationId xmlns:p14="http://schemas.microsoft.com/office/powerpoint/2010/main" val="37728769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Quotes Dark Radial">
    <p:spTree>
      <p:nvGrpSpPr>
        <p:cNvPr id="1" name=""/>
        <p:cNvGrpSpPr/>
        <p:nvPr/>
      </p:nvGrpSpPr>
      <p:grpSpPr>
        <a:xfrm>
          <a:off x="0" y="0"/>
          <a:ext cx="0" cy="0"/>
          <a:chOff x="0" y="0"/>
          <a:chExt cx="0" cy="0"/>
        </a:xfrm>
      </p:grpSpPr>
      <p:sp>
        <p:nvSpPr>
          <p:cNvPr id="7" name="Rectangle 6"/>
          <p:cNvSpPr/>
          <p:nvPr userDrawn="1"/>
        </p:nvSpPr>
        <p:spPr>
          <a:xfrm>
            <a:off x="0" y="0"/>
            <a:ext cx="9144000" cy="6858297"/>
          </a:xfrm>
          <a:prstGeom prst="rect">
            <a:avLst/>
          </a:prstGeom>
          <a:gradFill flip="none" rotWithShape="1">
            <a:gsLst>
              <a:gs pos="0">
                <a:srgbClr val="0073B2"/>
              </a:gs>
              <a:gs pos="94000">
                <a:srgbClr val="172436"/>
              </a:gs>
            </a:gsLst>
            <a:path path="circle">
              <a:fillToRect l="50000" t="50000" r="50000" b="50000"/>
            </a:path>
            <a:tileRect/>
          </a:gradFill>
          <a:ln w="9525" cap="flat" cmpd="sng" algn="ctr">
            <a:noFill/>
            <a:prstDash val="solid"/>
          </a:ln>
          <a:effectLst/>
        </p:spPr>
        <p:txBody>
          <a:bodyPr anchor="ctr"/>
          <a:lstStyle/>
          <a:p>
            <a:pPr algn="ctr">
              <a:defRPr/>
            </a:pPr>
            <a:endParaRPr lang="en-US" kern="0" dirty="0">
              <a:solidFill>
                <a:srgbClr val="FFFFFF"/>
              </a:solidFill>
            </a:endParaRPr>
          </a:p>
        </p:txBody>
      </p:sp>
      <p:sp>
        <p:nvSpPr>
          <p:cNvPr id="2" name="Title 1"/>
          <p:cNvSpPr>
            <a:spLocks noGrp="1"/>
          </p:cNvSpPr>
          <p:nvPr>
            <p:ph type="title"/>
          </p:nvPr>
        </p:nvSpPr>
        <p:spPr>
          <a:xfrm>
            <a:off x="0" y="2868250"/>
            <a:ext cx="9144000" cy="1005840"/>
          </a:xfrm>
        </p:spPr>
        <p:txBody>
          <a:bodyPr>
            <a:normAutofit/>
          </a:bodyPr>
          <a:lstStyle>
            <a:lvl1pPr algn="ctr">
              <a:defRPr sz="3000">
                <a:solidFill>
                  <a:schemeClr val="bg1"/>
                </a:solidFill>
              </a:defRPr>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smtClean="0">
              <a:solidFill>
                <a:srgbClr val="FFFFFF">
                  <a:lumMod val="50000"/>
                </a:srgbClr>
              </a:solidFill>
            </a:endParaRPr>
          </a:p>
        </p:txBody>
      </p:sp>
      <p:sp>
        <p:nvSpPr>
          <p:cNvPr id="6" name="TextBox 5"/>
          <p:cNvSpPr txBox="1"/>
          <p:nvPr userDrawn="1"/>
        </p:nvSpPr>
        <p:spPr>
          <a:xfrm>
            <a:off x="720725" y="2753369"/>
            <a:ext cx="7651598" cy="1716888"/>
          </a:xfrm>
          <a:prstGeom prst="rect">
            <a:avLst/>
          </a:prstGeom>
        </p:spPr>
        <p:txBody>
          <a:bodyPr vert="horz" wrap="square" lIns="0" tIns="45720" rIns="91440" bIns="45720" rtlCol="0">
            <a:noAutofit/>
          </a:bodyPr>
          <a:lstStyle/>
          <a:p>
            <a:pPr marL="342900" indent="-342900" defTabSz="457200">
              <a:spcBef>
                <a:spcPct val="20000"/>
              </a:spcBef>
              <a:buClr>
                <a:srgbClr val="0072B2"/>
              </a:buClr>
              <a:buFont typeface="Wingdings" pitchFamily="2" charset="2"/>
              <a:buNone/>
            </a:pPr>
            <a:endParaRPr lang="en-US" sz="1200" dirty="0">
              <a:solidFill>
                <a:srgbClr val="E5B624"/>
              </a:solidFill>
              <a:cs typeface="Arial" pitchFamily="34" charset="0"/>
            </a:endParaRPr>
          </a:p>
        </p:txBody>
      </p:sp>
    </p:spTree>
    <p:extLst>
      <p:ext uri="{BB962C8B-B14F-4D97-AF65-F5344CB8AC3E}">
        <p14:creationId xmlns:p14="http://schemas.microsoft.com/office/powerpoint/2010/main" val="26482724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5238" y="1331881"/>
            <a:ext cx="7966075" cy="4754563"/>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ound Same Side Corner Rectangle 12"/>
          <p:cNvSpPr/>
          <p:nvPr/>
        </p:nvSpPr>
        <p:spPr>
          <a:xfrm>
            <a:off x="-2" y="0"/>
            <a:ext cx="285070" cy="6867144"/>
          </a:xfrm>
          <a:prstGeom prst="round2SameRect">
            <a:avLst>
              <a:gd name="adj1" fmla="val 0"/>
              <a:gd name="adj2" fmla="val 0"/>
            </a:avLst>
          </a:prstGeom>
          <a:gradFill>
            <a:gsLst>
              <a:gs pos="100000">
                <a:schemeClr val="tx1">
                  <a:lumMod val="65000"/>
                  <a:lumOff val="35000"/>
                </a:schemeClr>
              </a:gs>
              <a:gs pos="20000">
                <a:schemeClr val="tx1">
                  <a:lumMod val="85000"/>
                  <a:lumOff val="15000"/>
                </a:schemeClr>
              </a:gs>
            </a:gsLst>
          </a:gra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lstStyle/>
          <a:p>
            <a:pPr algn="ctr" defTabSz="457200"/>
            <a:endParaRPr lang="en-US" dirty="0">
              <a:solidFill>
                <a:srgbClr val="FFFFFF"/>
              </a:solidFill>
            </a:endParaRPr>
          </a:p>
        </p:txBody>
      </p:sp>
      <p:sp>
        <p:nvSpPr>
          <p:cNvPr id="2" name="Title Placeholder 1"/>
          <p:cNvSpPr>
            <a:spLocks noGrp="1"/>
          </p:cNvSpPr>
          <p:nvPr>
            <p:ph type="title"/>
          </p:nvPr>
        </p:nvSpPr>
        <p:spPr>
          <a:xfrm>
            <a:off x="705135" y="203085"/>
            <a:ext cx="7962938" cy="100584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607482" y="6457614"/>
            <a:ext cx="2895600" cy="365125"/>
          </a:xfrm>
          <a:prstGeom prst="rect">
            <a:avLst/>
          </a:prstGeom>
        </p:spPr>
        <p:txBody>
          <a:bodyPr vert="horz" lIns="91440" tIns="45720" rIns="91440" bIns="45720" rtlCol="0" anchor="ctr"/>
          <a:lstStyle>
            <a:lvl1pPr algn="l">
              <a:defRPr sz="800">
                <a:solidFill>
                  <a:schemeClr val="bg1">
                    <a:lumMod val="50000"/>
                  </a:schemeClr>
                </a:solidFill>
                <a:latin typeface="Arial" pitchFamily="34" charset="0"/>
                <a:cs typeface="Arial" pitchFamily="34" charset="0"/>
              </a:defRPr>
            </a:lvl1pPr>
          </a:lstStyle>
          <a:p>
            <a:pPr defTabSz="457200"/>
            <a:endParaRPr lang="en-US" dirty="0" smtClean="0">
              <a:solidFill>
                <a:srgbClr val="FFFFFF">
                  <a:lumMod val="50000"/>
                </a:srgbClr>
              </a:solidFill>
            </a:endParaRPr>
          </a:p>
        </p:txBody>
      </p:sp>
      <p:sp>
        <p:nvSpPr>
          <p:cNvPr id="6" name="Slide Number Placeholder 5"/>
          <p:cNvSpPr>
            <a:spLocks noGrp="1"/>
          </p:cNvSpPr>
          <p:nvPr>
            <p:ph type="sldNum" sz="quarter" idx="4"/>
          </p:nvPr>
        </p:nvSpPr>
        <p:spPr>
          <a:xfrm>
            <a:off x="6892295" y="6457614"/>
            <a:ext cx="2133600" cy="365125"/>
          </a:xfrm>
          <a:prstGeom prst="rect">
            <a:avLst/>
          </a:prstGeom>
        </p:spPr>
        <p:txBody>
          <a:bodyPr vert="horz" lIns="91440" tIns="45720" rIns="91440" bIns="45720" rtlCol="0" anchor="ctr"/>
          <a:lstStyle>
            <a:lvl1pPr algn="r">
              <a:defRPr sz="900">
                <a:solidFill>
                  <a:schemeClr val="bg1">
                    <a:lumMod val="50000"/>
                  </a:schemeClr>
                </a:solidFill>
                <a:latin typeface="Arial" pitchFamily="34" charset="0"/>
                <a:cs typeface="Arial" pitchFamily="34" charset="0"/>
              </a:defRPr>
            </a:lvl1pPr>
          </a:lstStyle>
          <a:p>
            <a:pPr defTabSz="457200"/>
            <a:fld id="{75897B0D-BA2C-2244-86F3-025175B80EAC}" type="slidenum">
              <a:rPr lang="en-US" smtClean="0">
                <a:solidFill>
                  <a:srgbClr val="FFFFFF">
                    <a:lumMod val="50000"/>
                  </a:srgbClr>
                </a:solidFill>
              </a:rPr>
              <a:pPr defTabSz="457200"/>
              <a:t>‹#›</a:t>
            </a:fld>
            <a:endParaRPr lang="en-US" dirty="0">
              <a:solidFill>
                <a:srgbClr val="FFFFFF">
                  <a:lumMod val="50000"/>
                </a:srgbClr>
              </a:solidFill>
            </a:endParaRPr>
          </a:p>
        </p:txBody>
      </p:sp>
      <p:pic>
        <p:nvPicPr>
          <p:cNvPr id="14" name="Picture 13" descr="in_flat reverse_128x.png"/>
          <p:cNvPicPr>
            <a:picLocks noChangeAspect="1"/>
          </p:cNvPicPr>
          <p:nvPr/>
        </p:nvPicPr>
        <p:blipFill>
          <a:blip r:embed="rId17"/>
          <a:stretch>
            <a:fillRect/>
          </a:stretch>
        </p:blipFill>
        <p:spPr>
          <a:xfrm>
            <a:off x="61231" y="6559434"/>
            <a:ext cx="162605" cy="162605"/>
          </a:xfrm>
          <a:prstGeom prst="rect">
            <a:avLst/>
          </a:prstGeom>
        </p:spPr>
      </p:pic>
    </p:spTree>
    <p:extLst>
      <p:ext uri="{BB962C8B-B14F-4D97-AF65-F5344CB8AC3E}">
        <p14:creationId xmlns:p14="http://schemas.microsoft.com/office/powerpoint/2010/main" val="3963168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iming>
    <p:tnLst>
      <p:par>
        <p:cTn id="1" dur="indefinite" restart="never" nodeType="tmRoot"/>
      </p:par>
    </p:tnLst>
  </p:timing>
  <p:hf sldNum="0" hdr="0" ftr="0" dt="0"/>
  <p:txStyles>
    <p:titleStyle>
      <a:lvl1pPr algn="l" defTabSz="457200" rtl="0" eaLnBrk="1" latinLnBrk="0" hangingPunct="1">
        <a:spcBef>
          <a:spcPct val="0"/>
        </a:spcBef>
        <a:buNone/>
        <a:defRPr sz="2600" kern="1200">
          <a:solidFill>
            <a:schemeClr val="tx1">
              <a:lumMod val="75000"/>
              <a:lumOff val="25000"/>
            </a:schemeClr>
          </a:solidFill>
          <a:latin typeface="Arial" pitchFamily="34" charset="0"/>
          <a:ea typeface="+mj-ea"/>
          <a:cs typeface="Arial" pitchFamily="34" charset="0"/>
        </a:defRPr>
      </a:lvl1pPr>
    </p:titleStyle>
    <p:bodyStyle>
      <a:lvl1pPr marL="256032" indent="-256032" algn="l" defTabSz="457200" rtl="0" eaLnBrk="1" latinLnBrk="0" hangingPunct="1">
        <a:spcBef>
          <a:spcPct val="20000"/>
        </a:spcBef>
        <a:buClr>
          <a:schemeClr val="bg1">
            <a:lumMod val="65000"/>
          </a:schemeClr>
        </a:buClr>
        <a:buFont typeface="Wingdings" pitchFamily="2" charset="2"/>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Clr>
          <a:schemeClr val="bg1">
            <a:lumMod val="65000"/>
          </a:schemeClr>
        </a:buClr>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Clr>
          <a:schemeClr val="bg1">
            <a:lumMod val="65000"/>
          </a:schemeClr>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Clr>
          <a:schemeClr val="bg1">
            <a:lumMod val="65000"/>
          </a:schemeClr>
        </a:buClr>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Clr>
          <a:schemeClr val="bg1">
            <a:lumMod val="65000"/>
          </a:schemeClr>
        </a:buClr>
        <a:buSzPct val="100000"/>
        <a:buFont typeface="Lucida Grande"/>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5238" y="1331881"/>
            <a:ext cx="7966075" cy="4754563"/>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ound Same Side Corner Rectangle 12"/>
          <p:cNvSpPr/>
          <p:nvPr/>
        </p:nvSpPr>
        <p:spPr>
          <a:xfrm>
            <a:off x="-2" y="0"/>
            <a:ext cx="285070" cy="6867144"/>
          </a:xfrm>
          <a:prstGeom prst="round2SameRect">
            <a:avLst>
              <a:gd name="adj1" fmla="val 0"/>
              <a:gd name="adj2" fmla="val 0"/>
            </a:avLst>
          </a:prstGeom>
          <a:gradFill>
            <a:gsLst>
              <a:gs pos="100000">
                <a:schemeClr val="tx1">
                  <a:lumMod val="65000"/>
                  <a:lumOff val="35000"/>
                </a:schemeClr>
              </a:gs>
              <a:gs pos="20000">
                <a:schemeClr val="tx1">
                  <a:lumMod val="85000"/>
                  <a:lumOff val="15000"/>
                </a:schemeClr>
              </a:gs>
            </a:gsLst>
          </a:gra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lstStyle/>
          <a:p>
            <a:pPr algn="ctr" defTabSz="457200"/>
            <a:endParaRPr lang="en-US" dirty="0">
              <a:solidFill>
                <a:srgbClr val="FFFFFF"/>
              </a:solidFill>
            </a:endParaRPr>
          </a:p>
        </p:txBody>
      </p:sp>
      <p:sp>
        <p:nvSpPr>
          <p:cNvPr id="2" name="Title Placeholder 1"/>
          <p:cNvSpPr>
            <a:spLocks noGrp="1"/>
          </p:cNvSpPr>
          <p:nvPr>
            <p:ph type="title"/>
          </p:nvPr>
        </p:nvSpPr>
        <p:spPr>
          <a:xfrm>
            <a:off x="705135" y="203085"/>
            <a:ext cx="7962938" cy="1005840"/>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607482" y="6457614"/>
            <a:ext cx="2895600" cy="365125"/>
          </a:xfrm>
          <a:prstGeom prst="rect">
            <a:avLst/>
          </a:prstGeom>
        </p:spPr>
        <p:txBody>
          <a:bodyPr vert="horz" lIns="91440" tIns="45720" rIns="91440" bIns="45720" rtlCol="0" anchor="ctr"/>
          <a:lstStyle>
            <a:lvl1pPr algn="l">
              <a:defRPr sz="800">
                <a:solidFill>
                  <a:schemeClr val="bg1">
                    <a:lumMod val="50000"/>
                  </a:schemeClr>
                </a:solidFill>
                <a:latin typeface="Arial" pitchFamily="34" charset="0"/>
                <a:cs typeface="Arial" pitchFamily="34" charset="0"/>
              </a:defRPr>
            </a:lvl1pPr>
          </a:lstStyle>
          <a:p>
            <a:pPr defTabSz="457200"/>
            <a:endParaRPr lang="en-US" dirty="0" smtClean="0">
              <a:solidFill>
                <a:srgbClr val="FFFFFF">
                  <a:lumMod val="50000"/>
                </a:srgbClr>
              </a:solidFill>
            </a:endParaRPr>
          </a:p>
        </p:txBody>
      </p:sp>
      <p:sp>
        <p:nvSpPr>
          <p:cNvPr id="6" name="Slide Number Placeholder 5"/>
          <p:cNvSpPr>
            <a:spLocks noGrp="1"/>
          </p:cNvSpPr>
          <p:nvPr>
            <p:ph type="sldNum" sz="quarter" idx="4"/>
          </p:nvPr>
        </p:nvSpPr>
        <p:spPr>
          <a:xfrm>
            <a:off x="6892295" y="6457614"/>
            <a:ext cx="2133600" cy="365125"/>
          </a:xfrm>
          <a:prstGeom prst="rect">
            <a:avLst/>
          </a:prstGeom>
        </p:spPr>
        <p:txBody>
          <a:bodyPr vert="horz" lIns="91440" tIns="45720" rIns="91440" bIns="45720" rtlCol="0" anchor="ctr"/>
          <a:lstStyle>
            <a:lvl1pPr algn="r">
              <a:defRPr sz="900">
                <a:solidFill>
                  <a:schemeClr val="bg1">
                    <a:lumMod val="50000"/>
                  </a:schemeClr>
                </a:solidFill>
                <a:latin typeface="Arial" pitchFamily="34" charset="0"/>
                <a:cs typeface="Arial" pitchFamily="34" charset="0"/>
              </a:defRPr>
            </a:lvl1pPr>
          </a:lstStyle>
          <a:p>
            <a:pPr defTabSz="457200"/>
            <a:fld id="{75897B0D-BA2C-2244-86F3-025175B80EAC}" type="slidenum">
              <a:rPr lang="en-US" smtClean="0">
                <a:solidFill>
                  <a:srgbClr val="FFFFFF">
                    <a:lumMod val="50000"/>
                  </a:srgbClr>
                </a:solidFill>
              </a:rPr>
              <a:pPr defTabSz="457200"/>
              <a:t>‹#›</a:t>
            </a:fld>
            <a:endParaRPr lang="en-US" dirty="0">
              <a:solidFill>
                <a:srgbClr val="FFFFFF">
                  <a:lumMod val="50000"/>
                </a:srgbClr>
              </a:solidFill>
            </a:endParaRPr>
          </a:p>
        </p:txBody>
      </p:sp>
      <p:pic>
        <p:nvPicPr>
          <p:cNvPr id="14" name="Picture 13" descr="in_flat reverse_128x.png"/>
          <p:cNvPicPr>
            <a:picLocks noChangeAspect="1"/>
          </p:cNvPicPr>
          <p:nvPr/>
        </p:nvPicPr>
        <p:blipFill>
          <a:blip r:embed="rId16"/>
          <a:stretch>
            <a:fillRect/>
          </a:stretch>
        </p:blipFill>
        <p:spPr>
          <a:xfrm>
            <a:off x="61231" y="6559434"/>
            <a:ext cx="162605" cy="162605"/>
          </a:xfrm>
          <a:prstGeom prst="rect">
            <a:avLst/>
          </a:prstGeom>
        </p:spPr>
      </p:pic>
    </p:spTree>
    <p:extLst>
      <p:ext uri="{BB962C8B-B14F-4D97-AF65-F5344CB8AC3E}">
        <p14:creationId xmlns:p14="http://schemas.microsoft.com/office/powerpoint/2010/main" val="340377482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iming>
    <p:tnLst>
      <p:par>
        <p:cTn id="1" dur="indefinite" restart="never" nodeType="tmRoot"/>
      </p:par>
    </p:tnLst>
  </p:timing>
  <p:hf sldNum="0" hdr="0" ftr="0" dt="0"/>
  <p:txStyles>
    <p:titleStyle>
      <a:lvl1pPr algn="l" defTabSz="457200" rtl="0" eaLnBrk="1" latinLnBrk="0" hangingPunct="1">
        <a:spcBef>
          <a:spcPct val="0"/>
        </a:spcBef>
        <a:buNone/>
        <a:defRPr sz="2600" kern="1200">
          <a:solidFill>
            <a:schemeClr val="tx1">
              <a:lumMod val="75000"/>
              <a:lumOff val="25000"/>
            </a:schemeClr>
          </a:solidFill>
          <a:latin typeface="Arial" pitchFamily="34" charset="0"/>
          <a:ea typeface="+mj-ea"/>
          <a:cs typeface="Arial" pitchFamily="34" charset="0"/>
        </a:defRPr>
      </a:lvl1pPr>
    </p:titleStyle>
    <p:bodyStyle>
      <a:lvl1pPr marL="256032" indent="-256032" algn="l" defTabSz="457200" rtl="0" eaLnBrk="1" latinLnBrk="0" hangingPunct="1">
        <a:spcBef>
          <a:spcPct val="20000"/>
        </a:spcBef>
        <a:buClr>
          <a:schemeClr val="bg1">
            <a:lumMod val="65000"/>
          </a:schemeClr>
        </a:buClr>
        <a:buFont typeface="Wingdings" pitchFamily="2" charset="2"/>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Clr>
          <a:schemeClr val="bg1">
            <a:lumMod val="65000"/>
          </a:schemeClr>
        </a:buClr>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Clr>
          <a:schemeClr val="bg1">
            <a:lumMod val="65000"/>
          </a:schemeClr>
        </a:buClr>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Clr>
          <a:schemeClr val="bg1">
            <a:lumMod val="65000"/>
          </a:schemeClr>
        </a:buClr>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Clr>
          <a:schemeClr val="bg1">
            <a:lumMod val="65000"/>
          </a:schemeClr>
        </a:buClr>
        <a:buSzPct val="100000"/>
        <a:buFont typeface="Lucida Grande"/>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7813246-0B34-40EF-AF1E-690DE7FE49C4}" type="datetime1">
              <a:rPr lang="en-US" smtClean="0"/>
              <a:t>4/8/2015</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pPr defTabSz="457200"/>
            <a:endParaRPr lang="en-US" dirty="0" smtClean="0">
              <a:solidFill>
                <a:srgbClr val="FFFFFF">
                  <a:lumMod val="50000"/>
                </a:srgbClr>
              </a:solidFill>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pPr defTabSz="457200"/>
            <a:fld id="{75897B0D-BA2C-2244-86F3-025175B80EAC}" type="slidenum">
              <a:rPr lang="en-US" smtClean="0">
                <a:solidFill>
                  <a:srgbClr val="FFFFFF">
                    <a:lumMod val="50000"/>
                  </a:srgbClr>
                </a:solidFill>
              </a:rPr>
              <a:pPr defTabSz="457200"/>
              <a:t>‹#›</a:t>
            </a:fld>
            <a:endParaRPr lang="en-US" dirty="0">
              <a:solidFill>
                <a:srgbClr val="FFFFFF">
                  <a:lumMod val="50000"/>
                </a:srgbClr>
              </a:solidFill>
            </a:endParaRP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GROW_model" TargetMode="External"/><Relationship Id="rId2" Type="http://schemas.openxmlformats.org/officeDocument/2006/relationships/image" Target="../media/image9.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05000"/>
            <a:ext cx="7924800" cy="1569660"/>
          </a:xfrm>
          <a:prstGeom prst="rect">
            <a:avLst/>
          </a:prstGeom>
        </p:spPr>
        <p:txBody>
          <a:bodyPr wrap="square">
            <a:spAutoFit/>
          </a:bodyPr>
          <a:lstStyle/>
          <a:p>
            <a:r>
              <a:rPr lang="en-US" sz="3200" dirty="0">
                <a:solidFill>
                  <a:srgbClr val="002060"/>
                </a:solidFill>
                <a:latin typeface="Calibri" panose="020F0502020204030204" pitchFamily="34" charset="0"/>
              </a:rPr>
              <a:t>If your coaching skills as HR </a:t>
            </a:r>
            <a:r>
              <a:rPr lang="en-US" sz="3200" dirty="0" smtClean="0">
                <a:solidFill>
                  <a:srgbClr val="002060"/>
                </a:solidFill>
                <a:latin typeface="Calibri" panose="020F0502020204030204" pitchFamily="34" charset="0"/>
              </a:rPr>
              <a:t>Pros and BPs </a:t>
            </a:r>
            <a:r>
              <a:rPr lang="en-US" sz="3200" dirty="0">
                <a:solidFill>
                  <a:srgbClr val="002060"/>
                </a:solidFill>
                <a:latin typeface="Calibri" panose="020F0502020204030204" pitchFamily="34" charset="0"/>
              </a:rPr>
              <a:t>got significantly </a:t>
            </a:r>
            <a:r>
              <a:rPr lang="en-US" sz="3200" dirty="0" smtClean="0">
                <a:solidFill>
                  <a:srgbClr val="002060"/>
                </a:solidFill>
                <a:latin typeface="Calibri" panose="020F0502020204030204" pitchFamily="34" charset="0"/>
              </a:rPr>
              <a:t>better in the coming months, </a:t>
            </a:r>
            <a:r>
              <a:rPr lang="en-US" sz="3200" dirty="0">
                <a:solidFill>
                  <a:srgbClr val="002060"/>
                </a:solidFill>
                <a:latin typeface="Calibri" panose="020F0502020204030204" pitchFamily="34" charset="0"/>
              </a:rPr>
              <a:t>what would be different </a:t>
            </a:r>
            <a:r>
              <a:rPr lang="en-US" sz="3200" dirty="0" smtClean="0">
                <a:solidFill>
                  <a:srgbClr val="002060"/>
                </a:solidFill>
                <a:latin typeface="Calibri" panose="020F0502020204030204" pitchFamily="34" charset="0"/>
              </a:rPr>
              <a:t>six months from </a:t>
            </a:r>
            <a:r>
              <a:rPr lang="en-US" sz="3200" dirty="0">
                <a:solidFill>
                  <a:srgbClr val="002060"/>
                </a:solidFill>
                <a:latin typeface="Calibri" panose="020F0502020204030204" pitchFamily="34" charset="0"/>
              </a:rPr>
              <a:t>now?</a:t>
            </a:r>
          </a:p>
        </p:txBody>
      </p:sp>
    </p:spTree>
    <p:extLst>
      <p:ext uri="{BB962C8B-B14F-4D97-AF65-F5344CB8AC3E}">
        <p14:creationId xmlns:p14="http://schemas.microsoft.com/office/powerpoint/2010/main" val="3837700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512"/>
          <a:stretch/>
        </p:blipFill>
        <p:spPr bwMode="auto">
          <a:xfrm>
            <a:off x="346294" y="1082110"/>
            <a:ext cx="8162925" cy="459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8200" y="5931878"/>
            <a:ext cx="4191000" cy="307777"/>
          </a:xfrm>
          <a:prstGeom prst="rect">
            <a:avLst/>
          </a:prstGeom>
          <a:noFill/>
        </p:spPr>
        <p:txBody>
          <a:bodyPr wrap="square" rtlCol="0">
            <a:spAutoFit/>
          </a:bodyPr>
          <a:lstStyle/>
          <a:p>
            <a:r>
              <a:rPr lang="en-US" sz="1400" dirty="0" smtClean="0">
                <a:hlinkClick r:id="rId3"/>
              </a:rPr>
              <a:t>Read more about the GROW model</a:t>
            </a:r>
            <a:endParaRPr lang="en-US" sz="1400" dirty="0"/>
          </a:p>
        </p:txBody>
      </p:sp>
      <p:sp>
        <p:nvSpPr>
          <p:cNvPr id="3" name="TextBox 2"/>
          <p:cNvSpPr txBox="1"/>
          <p:nvPr/>
        </p:nvSpPr>
        <p:spPr>
          <a:xfrm>
            <a:off x="914400" y="533398"/>
            <a:ext cx="7594819" cy="892552"/>
          </a:xfrm>
          <a:prstGeom prst="rect">
            <a:avLst/>
          </a:prstGeom>
          <a:noFill/>
        </p:spPr>
        <p:txBody>
          <a:bodyPr wrap="square" rtlCol="0">
            <a:spAutoFit/>
          </a:bodyPr>
          <a:lstStyle/>
          <a:p>
            <a:pPr algn="ctr"/>
            <a:r>
              <a:rPr lang="en-US" sz="2800" dirty="0" smtClean="0">
                <a:solidFill>
                  <a:srgbClr val="317228"/>
                </a:solidFill>
                <a:latin typeface="Calibri" panose="020F0502020204030204" pitchFamily="34" charset="0"/>
              </a:rPr>
              <a:t>The GROW Model: </a:t>
            </a:r>
          </a:p>
          <a:p>
            <a:pPr algn="ctr"/>
            <a:r>
              <a:rPr lang="en-US" sz="2400" i="1" dirty="0" smtClean="0">
                <a:solidFill>
                  <a:srgbClr val="317228"/>
                </a:solidFill>
                <a:latin typeface="Calibri" panose="020F0502020204030204" pitchFamily="34" charset="0"/>
              </a:rPr>
              <a:t>Finding and following the “Agenda”</a:t>
            </a:r>
            <a:endParaRPr lang="en-US" sz="2400" i="1" dirty="0">
              <a:solidFill>
                <a:srgbClr val="317228"/>
              </a:solidFill>
              <a:latin typeface="Calibri" panose="020F0502020204030204" pitchFamily="34" charset="0"/>
            </a:endParaRPr>
          </a:p>
        </p:txBody>
      </p:sp>
      <p:sp>
        <p:nvSpPr>
          <p:cNvPr id="7" name="Footer Placeholder 2"/>
          <p:cNvSpPr txBox="1">
            <a:spLocks/>
          </p:cNvSpPr>
          <p:nvPr/>
        </p:nvSpPr>
        <p:spPr>
          <a:xfrm>
            <a:off x="1676400" y="6554495"/>
            <a:ext cx="5943600" cy="29210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05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dirty="0" smtClean="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rPr>
              <a:t>Patricia Burgin, MA MCC. www.SeattleCoach.com. "Curiosity. Connection. Challenge."</a:t>
            </a:r>
            <a:endParaRPr lang="en-US" sz="1200" b="0" dirty="0">
              <a:solidFill>
                <a:schemeClr val="accent4">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3327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78273"/>
            <a:ext cx="8286185" cy="419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81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87518531"/>
              </p:ext>
            </p:extLst>
          </p:nvPr>
        </p:nvGraphicFramePr>
        <p:xfrm>
          <a:off x="304800" y="381000"/>
          <a:ext cx="8229600" cy="5715000"/>
        </p:xfrm>
        <a:graphic>
          <a:graphicData uri="http://schemas.openxmlformats.org/drawingml/2006/table">
            <a:tbl>
              <a:tblPr/>
              <a:tblGrid>
                <a:gridCol w="8229600"/>
              </a:tblGrid>
              <a:tr h="1600200">
                <a:tc>
                  <a:txBody>
                    <a:bodyPr/>
                    <a:lstStyle/>
                    <a:p>
                      <a:pPr marL="0" marR="0" algn="l">
                        <a:lnSpc>
                          <a:spcPct val="115000"/>
                        </a:lnSpc>
                        <a:spcBef>
                          <a:spcPts val="0"/>
                        </a:spcBef>
                        <a:spcAft>
                          <a:spcPts val="1000"/>
                        </a:spcAft>
                      </a:pPr>
                      <a:r>
                        <a:rPr lang="en-US" sz="2400" dirty="0" smtClean="0">
                          <a:solidFill>
                            <a:srgbClr val="365F91"/>
                          </a:solidFill>
                          <a:effectLst/>
                          <a:latin typeface="+mn-lt"/>
                          <a:ea typeface="Times New Roman"/>
                          <a:cs typeface="Calibri"/>
                        </a:rPr>
                        <a:t>Debriefing</a:t>
                      </a:r>
                      <a:r>
                        <a:rPr lang="en-US" sz="2400" baseline="0" dirty="0" smtClean="0">
                          <a:solidFill>
                            <a:srgbClr val="365F91"/>
                          </a:solidFill>
                          <a:effectLst/>
                          <a:latin typeface="+mn-lt"/>
                          <a:ea typeface="Times New Roman"/>
                          <a:cs typeface="Calibri"/>
                        </a:rPr>
                        <a:t> the Demo</a:t>
                      </a:r>
                    </a:p>
                    <a:p>
                      <a:pPr marL="0" marR="0" algn="l">
                        <a:lnSpc>
                          <a:spcPct val="115000"/>
                        </a:lnSpc>
                        <a:spcBef>
                          <a:spcPts val="0"/>
                        </a:spcBef>
                        <a:spcAft>
                          <a:spcPts val="1000"/>
                        </a:spcAft>
                      </a:pPr>
                      <a:endParaRPr lang="en-US" sz="2400" dirty="0" smtClean="0">
                        <a:solidFill>
                          <a:srgbClr val="365F91"/>
                        </a:solidFill>
                        <a:effectLst/>
                        <a:latin typeface="+mn-lt"/>
                        <a:ea typeface="Times New Roman"/>
                        <a:cs typeface="Calibri"/>
                      </a:endParaRPr>
                    </a:p>
                    <a:p>
                      <a:pPr marL="342900" marR="0" indent="-342900" algn="l">
                        <a:lnSpc>
                          <a:spcPct val="115000"/>
                        </a:lnSpc>
                        <a:spcBef>
                          <a:spcPts val="0"/>
                        </a:spcBef>
                        <a:spcAft>
                          <a:spcPts val="1000"/>
                        </a:spcAft>
                        <a:buFont typeface="Arial" panose="020B0604020202020204" pitchFamily="34" charset="0"/>
                        <a:buChar char="•"/>
                      </a:pPr>
                      <a:r>
                        <a:rPr lang="en-US" sz="2400" dirty="0" smtClean="0">
                          <a:solidFill>
                            <a:srgbClr val="365F91"/>
                          </a:solidFill>
                          <a:effectLst/>
                          <a:latin typeface="+mn-lt"/>
                          <a:ea typeface="Times New Roman"/>
                          <a:cs typeface="Calibri"/>
                        </a:rPr>
                        <a:t>What did you notice about how we collaborated on our alliance and our agreement? How</a:t>
                      </a:r>
                      <a:r>
                        <a:rPr lang="en-US" sz="2400" baseline="0" dirty="0" smtClean="0">
                          <a:solidFill>
                            <a:srgbClr val="365F91"/>
                          </a:solidFill>
                          <a:effectLst/>
                          <a:latin typeface="+mn-lt"/>
                          <a:ea typeface="Times New Roman"/>
                          <a:cs typeface="Calibri"/>
                        </a:rPr>
                        <a:t> did we find the</a:t>
                      </a:r>
                      <a:r>
                        <a:rPr lang="en-US" sz="2400" dirty="0" smtClean="0">
                          <a:solidFill>
                            <a:srgbClr val="365F91"/>
                          </a:solidFill>
                          <a:effectLst/>
                          <a:latin typeface="+mn-lt"/>
                          <a:ea typeface="Times New Roman"/>
                          <a:cs typeface="Calibri"/>
                        </a:rPr>
                        <a:t> agenda?</a:t>
                      </a:r>
                    </a:p>
                    <a:p>
                      <a:pPr marL="342900" marR="0" indent="-342900" algn="l">
                        <a:lnSpc>
                          <a:spcPct val="115000"/>
                        </a:lnSpc>
                        <a:spcBef>
                          <a:spcPts val="0"/>
                        </a:spcBef>
                        <a:spcAft>
                          <a:spcPts val="1000"/>
                        </a:spcAft>
                        <a:buFont typeface="Arial" panose="020B0604020202020204" pitchFamily="34" charset="0"/>
                        <a:buChar char="•"/>
                      </a:pPr>
                      <a:r>
                        <a:rPr lang="en-US" sz="2400" dirty="0" smtClean="0">
                          <a:solidFill>
                            <a:srgbClr val="365F91"/>
                          </a:solidFill>
                          <a:effectLst/>
                          <a:latin typeface="+mn-lt"/>
                          <a:ea typeface="Times New Roman"/>
                          <a:cs typeface="Calibri"/>
                        </a:rPr>
                        <a:t>How did I explore reality?</a:t>
                      </a:r>
                    </a:p>
                    <a:p>
                      <a:pPr marL="342900" marR="0" indent="-342900" algn="l">
                        <a:lnSpc>
                          <a:spcPct val="115000"/>
                        </a:lnSpc>
                        <a:spcBef>
                          <a:spcPts val="0"/>
                        </a:spcBef>
                        <a:spcAft>
                          <a:spcPts val="1000"/>
                        </a:spcAft>
                        <a:buFont typeface="Arial" panose="020B0604020202020204" pitchFamily="34" charset="0"/>
                        <a:buChar char="•"/>
                      </a:pPr>
                      <a:r>
                        <a:rPr lang="en-US" sz="2400" dirty="0" smtClean="0">
                          <a:solidFill>
                            <a:srgbClr val="365F91"/>
                          </a:solidFill>
                          <a:effectLst/>
                          <a:latin typeface="+mn-lt"/>
                          <a:ea typeface="Times New Roman"/>
                          <a:cs typeface="Calibri"/>
                        </a:rPr>
                        <a:t>What happened when we talked about options/obstacles?</a:t>
                      </a:r>
                    </a:p>
                    <a:p>
                      <a:pPr marL="342900" marR="0" indent="-342900" algn="l">
                        <a:lnSpc>
                          <a:spcPct val="115000"/>
                        </a:lnSpc>
                        <a:spcBef>
                          <a:spcPts val="0"/>
                        </a:spcBef>
                        <a:spcAft>
                          <a:spcPts val="1000"/>
                        </a:spcAft>
                        <a:buFont typeface="Arial" panose="020B0604020202020204" pitchFamily="34" charset="0"/>
                        <a:buChar char="•"/>
                      </a:pPr>
                      <a:r>
                        <a:rPr lang="en-US" sz="2400" dirty="0" smtClean="0">
                          <a:solidFill>
                            <a:srgbClr val="365F91"/>
                          </a:solidFill>
                          <a:effectLst/>
                          <a:latin typeface="+mn-lt"/>
                          <a:ea typeface="Times New Roman"/>
                          <a:cs typeface="Calibri"/>
                        </a:rPr>
                        <a:t>Did we find/create a What next?</a:t>
                      </a:r>
                    </a:p>
                    <a:p>
                      <a:pPr marL="342900" marR="0" indent="-342900" algn="l">
                        <a:lnSpc>
                          <a:spcPct val="115000"/>
                        </a:lnSpc>
                        <a:spcBef>
                          <a:spcPts val="0"/>
                        </a:spcBef>
                        <a:spcAft>
                          <a:spcPts val="1000"/>
                        </a:spcAft>
                        <a:buFont typeface="Arial" panose="020B0604020202020204" pitchFamily="34" charset="0"/>
                        <a:buChar char="•"/>
                      </a:pPr>
                      <a:r>
                        <a:rPr lang="en-US" sz="2400" dirty="0" smtClean="0">
                          <a:solidFill>
                            <a:srgbClr val="365F91"/>
                          </a:solidFill>
                          <a:effectLst/>
                          <a:latin typeface="+mn-lt"/>
                          <a:ea typeface="Times New Roman"/>
                          <a:cs typeface="Calibri"/>
                        </a:rPr>
                        <a:t>Where did you see the Core Four?</a:t>
                      </a:r>
                    </a:p>
                  </a:txBody>
                  <a:tcPr marL="114300" marR="114300" marT="0" marB="0">
                    <a:lnL>
                      <a:noFill/>
                    </a:lnL>
                    <a:lnR>
                      <a:noFill/>
                    </a:lnR>
                    <a:lnT>
                      <a:noFill/>
                    </a:lnT>
                    <a:lnB>
                      <a:noFill/>
                    </a:lnB>
                  </a:tcPr>
                </a:tc>
              </a:tr>
              <a:tr h="1588008">
                <a:tc>
                  <a:txBody>
                    <a:bodyPr/>
                    <a:lstStyle/>
                    <a:p>
                      <a:pPr marL="0" marR="0" algn="l">
                        <a:lnSpc>
                          <a:spcPct val="115000"/>
                        </a:lnSpc>
                        <a:spcBef>
                          <a:spcPts val="0"/>
                        </a:spcBef>
                        <a:spcAft>
                          <a:spcPts val="1000"/>
                        </a:spcAft>
                      </a:pPr>
                      <a:endParaRPr lang="en-US" sz="2400" dirty="0" smtClean="0">
                        <a:solidFill>
                          <a:srgbClr val="365F91"/>
                        </a:solidFill>
                        <a:effectLst/>
                        <a:latin typeface="+mn-lt"/>
                        <a:ea typeface="Times New Roman"/>
                        <a:cs typeface="Calibri"/>
                      </a:endParaRPr>
                    </a:p>
                  </a:txBody>
                  <a:tcPr marL="114300" marR="114300" marT="0" marB="0">
                    <a:lnL>
                      <a:noFill/>
                    </a:lnL>
                    <a:lnR>
                      <a:noFill/>
                    </a:lnR>
                    <a:lnT>
                      <a:noFill/>
                    </a:lnT>
                    <a:lnB>
                      <a:noFill/>
                    </a:lnB>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530451"/>
            <a:ext cx="594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560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98270228"/>
              </p:ext>
            </p:extLst>
          </p:nvPr>
        </p:nvGraphicFramePr>
        <p:xfrm>
          <a:off x="381000" y="381000"/>
          <a:ext cx="8229600" cy="5972210"/>
        </p:xfrm>
        <a:graphic>
          <a:graphicData uri="http://schemas.openxmlformats.org/drawingml/2006/table">
            <a:tbl>
              <a:tblPr/>
              <a:tblGrid>
                <a:gridCol w="8229600"/>
              </a:tblGrid>
              <a:tr h="4355429">
                <a:tc>
                  <a:txBody>
                    <a:bodyPr/>
                    <a:lstStyle/>
                    <a:p>
                      <a:r>
                        <a:rPr lang="en-US" sz="2000" kern="1200" dirty="0" smtClean="0">
                          <a:solidFill>
                            <a:srgbClr val="002060"/>
                          </a:solidFill>
                          <a:effectLst/>
                          <a:latin typeface="Calibri" panose="020F0502020204030204" pitchFamily="34" charset="0"/>
                          <a:ea typeface="+mn-ea"/>
                          <a:cs typeface="+mn-cs"/>
                        </a:rPr>
                        <a:t>By Pairs with the play card: </a:t>
                      </a:r>
                    </a:p>
                    <a:p>
                      <a:endParaRPr lang="en-US" sz="2000" kern="1200" dirty="0" smtClean="0">
                        <a:solidFill>
                          <a:srgbClr val="002060"/>
                        </a:solidFill>
                        <a:effectLst/>
                        <a:latin typeface="Calibri" panose="020F0502020204030204" pitchFamily="34" charset="0"/>
                        <a:ea typeface="+mn-ea"/>
                        <a:cs typeface="+mn-cs"/>
                      </a:endParaRPr>
                    </a:p>
                    <a:p>
                      <a:r>
                        <a:rPr lang="en-US" sz="2000" i="1" kern="1200" dirty="0" smtClean="0">
                          <a:solidFill>
                            <a:srgbClr val="002060"/>
                          </a:solidFill>
                          <a:effectLst/>
                          <a:latin typeface="Calibri" panose="020F0502020204030204" pitchFamily="34" charset="0"/>
                          <a:ea typeface="+mn-ea"/>
                          <a:cs typeface="+mn-cs"/>
                        </a:rPr>
                        <a:t>“What is a conversation that you need to make happen in the coming two weeks?” </a:t>
                      </a:r>
                    </a:p>
                    <a:p>
                      <a:endParaRPr lang="en-US" sz="2000" kern="1200" dirty="0" smtClean="0">
                        <a:solidFill>
                          <a:srgbClr val="002060"/>
                        </a:solidFill>
                        <a:effectLst/>
                        <a:latin typeface="Calibri" panose="020F0502020204030204" pitchFamily="34" charset="0"/>
                        <a:ea typeface="+mn-ea"/>
                        <a:cs typeface="+mn-cs"/>
                      </a:endParaRPr>
                    </a:p>
                    <a:p>
                      <a:r>
                        <a:rPr lang="en-US" sz="2000" kern="1200" dirty="0" smtClean="0">
                          <a:solidFill>
                            <a:srgbClr val="002060"/>
                          </a:solidFill>
                          <a:effectLst/>
                          <a:latin typeface="Calibri" panose="020F0502020204030204" pitchFamily="34" charset="0"/>
                          <a:ea typeface="+mn-ea"/>
                          <a:cs typeface="+mn-cs"/>
                        </a:rPr>
                        <a:t>Explore and arrive at an action point. </a:t>
                      </a:r>
                    </a:p>
                    <a:p>
                      <a:pPr marL="1257300" lvl="2" indent="-342900">
                        <a:buFont typeface="Arial" panose="020B0604020202020204" pitchFamily="34" charset="0"/>
                        <a:buChar char="•"/>
                      </a:pPr>
                      <a:r>
                        <a:rPr lang="en-US" sz="1800" kern="1200" dirty="0" smtClean="0">
                          <a:solidFill>
                            <a:srgbClr val="002060"/>
                          </a:solidFill>
                          <a:effectLst/>
                          <a:latin typeface="Calibri" panose="020F0502020204030204" pitchFamily="34" charset="0"/>
                          <a:ea typeface="+mn-ea"/>
                          <a:cs typeface="+mn-cs"/>
                        </a:rPr>
                        <a:t>Goal?</a:t>
                      </a:r>
                    </a:p>
                    <a:p>
                      <a:pPr marL="1257300" lvl="2" indent="-342900">
                        <a:buFont typeface="Arial" panose="020B0604020202020204" pitchFamily="34" charset="0"/>
                        <a:buChar char="•"/>
                      </a:pPr>
                      <a:r>
                        <a:rPr lang="en-US" sz="1800" kern="1200" dirty="0" smtClean="0">
                          <a:solidFill>
                            <a:srgbClr val="002060"/>
                          </a:solidFill>
                          <a:effectLst/>
                          <a:latin typeface="Calibri" panose="020F0502020204030204" pitchFamily="34" charset="0"/>
                          <a:ea typeface="+mn-ea"/>
                          <a:cs typeface="+mn-cs"/>
                        </a:rPr>
                        <a:t>Reality?</a:t>
                      </a:r>
                    </a:p>
                    <a:p>
                      <a:pPr marL="1257300" lvl="2" indent="-342900">
                        <a:buFont typeface="Arial" panose="020B0604020202020204" pitchFamily="34" charset="0"/>
                        <a:buChar char="•"/>
                      </a:pPr>
                      <a:r>
                        <a:rPr lang="en-US" sz="1800" kern="1200" dirty="0" smtClean="0">
                          <a:solidFill>
                            <a:srgbClr val="002060"/>
                          </a:solidFill>
                          <a:effectLst/>
                          <a:latin typeface="Calibri" panose="020F0502020204030204" pitchFamily="34" charset="0"/>
                          <a:ea typeface="+mn-ea"/>
                          <a:cs typeface="+mn-cs"/>
                        </a:rPr>
                        <a:t>Options?</a:t>
                      </a:r>
                      <a:r>
                        <a:rPr lang="en-US" sz="1800" kern="1200" baseline="0" dirty="0" smtClean="0">
                          <a:solidFill>
                            <a:srgbClr val="002060"/>
                          </a:solidFill>
                          <a:effectLst/>
                          <a:latin typeface="Calibri" panose="020F0502020204030204" pitchFamily="34" charset="0"/>
                          <a:ea typeface="+mn-ea"/>
                          <a:cs typeface="+mn-cs"/>
                        </a:rPr>
                        <a:t> Obstacles?</a:t>
                      </a:r>
                    </a:p>
                    <a:p>
                      <a:pPr marL="1257300" lvl="2" indent="-342900">
                        <a:buFont typeface="Arial" panose="020B0604020202020204" pitchFamily="34" charset="0"/>
                        <a:buChar char="•"/>
                      </a:pPr>
                      <a:r>
                        <a:rPr lang="en-US" sz="1800" kern="1200" baseline="0" dirty="0" smtClean="0">
                          <a:solidFill>
                            <a:srgbClr val="002060"/>
                          </a:solidFill>
                          <a:effectLst/>
                          <a:latin typeface="Calibri" panose="020F0502020204030204" pitchFamily="34" charset="0"/>
                          <a:ea typeface="+mn-ea"/>
                          <a:cs typeface="+mn-cs"/>
                        </a:rPr>
                        <a:t>What? Will You?</a:t>
                      </a:r>
                      <a:endParaRPr lang="en-US" sz="1800" kern="1200" dirty="0" smtClean="0">
                        <a:solidFill>
                          <a:srgbClr val="002060"/>
                        </a:solidFill>
                        <a:effectLst/>
                        <a:latin typeface="Calibri" panose="020F0502020204030204" pitchFamily="34" charset="0"/>
                        <a:ea typeface="+mn-ea"/>
                        <a:cs typeface="+mn-cs"/>
                      </a:endParaRPr>
                    </a:p>
                    <a:p>
                      <a:endParaRPr lang="en-US" sz="2000" kern="1200" dirty="0" smtClean="0">
                        <a:solidFill>
                          <a:srgbClr val="002060"/>
                        </a:solidFill>
                        <a:effectLst/>
                        <a:latin typeface="Calibri" panose="020F0502020204030204" pitchFamily="34" charset="0"/>
                        <a:ea typeface="+mn-ea"/>
                        <a:cs typeface="+mn-cs"/>
                      </a:endParaRPr>
                    </a:p>
                    <a:p>
                      <a:r>
                        <a:rPr lang="en-US" sz="2000" kern="1200" dirty="0" smtClean="0">
                          <a:solidFill>
                            <a:srgbClr val="002060"/>
                          </a:solidFill>
                          <a:effectLst/>
                          <a:latin typeface="Calibri" panose="020F0502020204030204" pitchFamily="34" charset="0"/>
                          <a:ea typeface="+mn-ea"/>
                          <a:cs typeface="+mn-cs"/>
                        </a:rPr>
                        <a:t>Ten minutes each, have a beginning, a middle and an end that includes a next step.)</a:t>
                      </a:r>
                    </a:p>
                    <a:p>
                      <a:pPr marL="0" marR="0" indent="0" algn="l">
                        <a:lnSpc>
                          <a:spcPct val="115000"/>
                        </a:lnSpc>
                        <a:spcBef>
                          <a:spcPts val="0"/>
                        </a:spcBef>
                        <a:spcAft>
                          <a:spcPts val="1000"/>
                        </a:spcAft>
                        <a:buFont typeface="Arial" panose="020B0604020202020204" pitchFamily="34" charset="0"/>
                        <a:buNone/>
                      </a:pPr>
                      <a:endParaRPr lang="en-US" sz="2000" dirty="0" smtClean="0">
                        <a:solidFill>
                          <a:srgbClr val="002060"/>
                        </a:solidFill>
                        <a:effectLst/>
                        <a:latin typeface="Calibri" panose="020F0502020204030204" pitchFamily="34" charset="0"/>
                        <a:ea typeface="Times New Roman"/>
                        <a:cs typeface="Calibri"/>
                      </a:endParaRPr>
                    </a:p>
                    <a:p>
                      <a:pPr marL="0" marR="0" indent="0" algn="l">
                        <a:lnSpc>
                          <a:spcPct val="115000"/>
                        </a:lnSpc>
                        <a:spcBef>
                          <a:spcPts val="0"/>
                        </a:spcBef>
                        <a:spcAft>
                          <a:spcPts val="1000"/>
                        </a:spcAft>
                        <a:buFont typeface="Arial" panose="020B0604020202020204" pitchFamily="34" charset="0"/>
                        <a:buNone/>
                      </a:pPr>
                      <a:r>
                        <a:rPr lang="en-US" sz="2000" dirty="0" smtClean="0">
                          <a:solidFill>
                            <a:srgbClr val="002060"/>
                          </a:solidFill>
                          <a:effectLst/>
                          <a:latin typeface="Calibri" panose="020F0502020204030204" pitchFamily="34" charset="0"/>
                          <a:ea typeface="Times New Roman"/>
                          <a:cs typeface="Calibri"/>
                        </a:rPr>
                        <a:t>Debrief for 5 minutes and swap roles.</a:t>
                      </a:r>
                    </a:p>
                    <a:p>
                      <a:pPr marL="0" marR="0" algn="ctr">
                        <a:lnSpc>
                          <a:spcPct val="115000"/>
                        </a:lnSpc>
                        <a:spcBef>
                          <a:spcPts val="0"/>
                        </a:spcBef>
                        <a:spcAft>
                          <a:spcPts val="1000"/>
                        </a:spcAft>
                      </a:pPr>
                      <a:r>
                        <a:rPr lang="en-US" sz="2000" i="1" dirty="0" smtClean="0">
                          <a:solidFill>
                            <a:srgbClr val="002060"/>
                          </a:solidFill>
                          <a:effectLst/>
                          <a:latin typeface="Calibri" panose="020F0502020204030204" pitchFamily="34" charset="0"/>
                          <a:ea typeface="Times New Roman"/>
                          <a:cs typeface="Calibri"/>
                        </a:rPr>
                        <a:t>At</a:t>
                      </a:r>
                      <a:r>
                        <a:rPr lang="en-US" sz="2000" i="1" baseline="0" dirty="0" smtClean="0">
                          <a:solidFill>
                            <a:srgbClr val="002060"/>
                          </a:solidFill>
                          <a:effectLst/>
                          <a:latin typeface="Calibri" panose="020F0502020204030204" pitchFamily="34" charset="0"/>
                          <a:ea typeface="Times New Roman"/>
                          <a:cs typeface="Calibri"/>
                        </a:rPr>
                        <a:t> the end of thirty minutes we’ll debrief all together.</a:t>
                      </a:r>
                      <a:endParaRPr lang="en-US" sz="2000" i="1" dirty="0" smtClean="0">
                        <a:solidFill>
                          <a:srgbClr val="002060"/>
                        </a:solidFill>
                        <a:effectLst/>
                        <a:latin typeface="Calibri" panose="020F0502020204030204" pitchFamily="34" charset="0"/>
                        <a:ea typeface="Times New Roman"/>
                        <a:cs typeface="Calibri"/>
                      </a:endParaRPr>
                    </a:p>
                  </a:txBody>
                  <a:tcPr marL="114300" marR="114300" marT="0" marB="0">
                    <a:lnL>
                      <a:noFill/>
                    </a:lnL>
                    <a:lnR>
                      <a:noFill/>
                    </a:lnR>
                    <a:lnT>
                      <a:noFill/>
                    </a:lnT>
                    <a:lnB>
                      <a:noFill/>
                    </a:lnB>
                  </a:tcPr>
                </a:tc>
              </a:tr>
              <a:tr h="826170">
                <a:tc>
                  <a:txBody>
                    <a:bodyPr/>
                    <a:lstStyle/>
                    <a:p>
                      <a:pPr marL="0" marR="0" algn="l">
                        <a:lnSpc>
                          <a:spcPct val="115000"/>
                        </a:lnSpc>
                        <a:spcBef>
                          <a:spcPts val="0"/>
                        </a:spcBef>
                        <a:spcAft>
                          <a:spcPts val="1000"/>
                        </a:spcAft>
                      </a:pPr>
                      <a:endParaRPr lang="en-US" sz="2000" dirty="0" smtClean="0">
                        <a:solidFill>
                          <a:srgbClr val="365F91"/>
                        </a:solidFill>
                        <a:effectLst/>
                        <a:latin typeface="+mn-lt"/>
                        <a:ea typeface="Times New Roman"/>
                        <a:cs typeface="Calibri"/>
                      </a:endParaRPr>
                    </a:p>
                  </a:txBody>
                  <a:tcPr marL="114300" marR="114300" marT="0" marB="0">
                    <a:lnL>
                      <a:noFill/>
                    </a:lnL>
                    <a:lnR>
                      <a:noFill/>
                    </a:lnR>
                    <a:lnT>
                      <a:noFill/>
                    </a:lnT>
                    <a:lnB>
                      <a:noFill/>
                    </a:lnB>
                  </a:tcPr>
                </a:tc>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557" y="6534150"/>
            <a:ext cx="594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71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33073"/>
            <a:ext cx="3733800" cy="769441"/>
          </a:xfrm>
          <a:prstGeom prst="rect">
            <a:avLst/>
          </a:prstGeom>
          <a:noFill/>
        </p:spPr>
        <p:txBody>
          <a:bodyPr wrap="square" rtlCol="0">
            <a:spAutoFit/>
          </a:bodyPr>
          <a:lstStyle/>
          <a:p>
            <a:pPr algn="ctr"/>
            <a:r>
              <a:rPr lang="en-US" sz="4400" i="1"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a:cs typeface="Arial"/>
              </a:rPr>
              <a:t>Executing / NT</a:t>
            </a:r>
            <a:endParaRPr lang="en-US" sz="4400" dirty="0">
              <a:solidFill>
                <a:srgbClr val="0070C0"/>
              </a:solidFill>
              <a:effectLst>
                <a:outerShdw blurRad="38100" dist="38100" dir="2700000" algn="tl">
                  <a:srgbClr val="000000">
                    <a:alpha val="43137"/>
                  </a:srgbClr>
                </a:outerShdw>
              </a:effectLst>
              <a:latin typeface="Lucida Sans"/>
            </a:endParaRPr>
          </a:p>
        </p:txBody>
      </p:sp>
      <p:sp>
        <p:nvSpPr>
          <p:cNvPr id="4" name="TextBox 3"/>
          <p:cNvSpPr txBox="1"/>
          <p:nvPr/>
        </p:nvSpPr>
        <p:spPr>
          <a:xfrm>
            <a:off x="4395788" y="228600"/>
            <a:ext cx="4062412" cy="1446550"/>
          </a:xfrm>
          <a:prstGeom prst="rect">
            <a:avLst/>
          </a:prstGeom>
          <a:noFill/>
        </p:spPr>
        <p:txBody>
          <a:bodyPr wrap="square" rtlCol="0">
            <a:spAutoFit/>
          </a:bodyPr>
          <a:lstStyle/>
          <a:p>
            <a:pPr algn="ctr"/>
            <a:r>
              <a:rPr lang="en-US" sz="4400" i="1"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a:cs typeface="Arial"/>
              </a:rPr>
              <a:t>Relationship Building / SF</a:t>
            </a:r>
            <a:endParaRPr lang="en-US" sz="4400" dirty="0">
              <a:solidFill>
                <a:srgbClr val="0070C0"/>
              </a:solidFill>
              <a:effectLst>
                <a:outerShdw blurRad="38100" dist="38100" dir="2700000" algn="tl">
                  <a:srgbClr val="000000">
                    <a:alpha val="43137"/>
                  </a:srgbClr>
                </a:outerShdw>
              </a:effectLst>
              <a:latin typeface="Lucida Sans"/>
            </a:endParaRPr>
          </a:p>
        </p:txBody>
      </p:sp>
      <p:sp>
        <p:nvSpPr>
          <p:cNvPr id="5" name="TextBox 4"/>
          <p:cNvSpPr txBox="1"/>
          <p:nvPr/>
        </p:nvSpPr>
        <p:spPr>
          <a:xfrm>
            <a:off x="304800" y="3246414"/>
            <a:ext cx="3886200" cy="1446550"/>
          </a:xfrm>
          <a:prstGeom prst="rect">
            <a:avLst/>
          </a:prstGeom>
          <a:noFill/>
        </p:spPr>
        <p:txBody>
          <a:bodyPr wrap="square" rtlCol="0">
            <a:spAutoFit/>
          </a:bodyPr>
          <a:lstStyle/>
          <a:p>
            <a:pPr algn="ctr"/>
            <a:r>
              <a:rPr lang="en-US" sz="4400" i="1"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a:cs typeface="Arial"/>
              </a:rPr>
              <a:t>Strategic Thinking / ST</a:t>
            </a:r>
            <a:endParaRPr lang="en-US" sz="4400" dirty="0">
              <a:solidFill>
                <a:srgbClr val="0070C0"/>
              </a:solidFill>
              <a:effectLst>
                <a:outerShdw blurRad="38100" dist="38100" dir="2700000" algn="tl">
                  <a:srgbClr val="000000">
                    <a:alpha val="43137"/>
                  </a:srgbClr>
                </a:outerShdw>
              </a:effectLst>
              <a:latin typeface="Lucida Sans"/>
            </a:endParaRPr>
          </a:p>
        </p:txBody>
      </p:sp>
      <p:sp>
        <p:nvSpPr>
          <p:cNvPr id="6" name="TextBox 5"/>
          <p:cNvSpPr txBox="1"/>
          <p:nvPr/>
        </p:nvSpPr>
        <p:spPr>
          <a:xfrm>
            <a:off x="4512595" y="3352800"/>
            <a:ext cx="4267200" cy="1446550"/>
          </a:xfrm>
          <a:prstGeom prst="rect">
            <a:avLst/>
          </a:prstGeom>
          <a:noFill/>
        </p:spPr>
        <p:txBody>
          <a:bodyPr wrap="square" rtlCol="0">
            <a:spAutoFit/>
          </a:bodyPr>
          <a:lstStyle/>
          <a:p>
            <a:pPr algn="ctr"/>
            <a:r>
              <a:rPr lang="en-US" sz="4400" i="1"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a:cs typeface="Arial"/>
              </a:rPr>
              <a:t>Influencing-Impacting / NF</a:t>
            </a:r>
            <a:endParaRPr lang="en-US" sz="4400" dirty="0">
              <a:solidFill>
                <a:srgbClr val="0070C0"/>
              </a:solidFill>
              <a:effectLst>
                <a:outerShdw blurRad="38100" dist="38100" dir="2700000" algn="tl">
                  <a:srgbClr val="000000">
                    <a:alpha val="43137"/>
                  </a:srgbClr>
                </a:outerShdw>
              </a:effectLst>
              <a:latin typeface="Lucida Sans"/>
            </a:endParaRPr>
          </a:p>
        </p:txBody>
      </p:sp>
      <p:sp>
        <p:nvSpPr>
          <p:cNvPr id="7" name="TextBox 6"/>
          <p:cNvSpPr txBox="1"/>
          <p:nvPr/>
        </p:nvSpPr>
        <p:spPr>
          <a:xfrm>
            <a:off x="1066800" y="1143000"/>
            <a:ext cx="2514600" cy="2031325"/>
          </a:xfrm>
          <a:prstGeom prst="rect">
            <a:avLst/>
          </a:prstGeom>
          <a:noFill/>
        </p:spPr>
        <p:txBody>
          <a:bodyPr wrap="square" rtlCol="0">
            <a:spAutoFit/>
          </a:bodyPr>
          <a:lstStyle/>
          <a:p>
            <a:r>
              <a:rPr lang="en-US" sz="1400" dirty="0">
                <a:latin typeface="Arial Narrow" panose="020B0606020202030204" pitchFamily="34" charset="0"/>
              </a:rPr>
              <a:t> </a:t>
            </a:r>
            <a:r>
              <a:rPr lang="en-US" sz="1400" dirty="0" smtClean="0">
                <a:latin typeface="Arial Narrow" panose="020B0606020202030204" pitchFamily="34" charset="0"/>
              </a:rPr>
              <a:t>Achiever</a:t>
            </a:r>
            <a:endParaRPr lang="en-US" sz="1400" dirty="0">
              <a:latin typeface="Arial Narrow" panose="020B0606020202030204" pitchFamily="34" charset="0"/>
            </a:endParaRPr>
          </a:p>
          <a:p>
            <a:r>
              <a:rPr lang="en-US" sz="1400" dirty="0">
                <a:latin typeface="Arial Narrow" panose="020B0606020202030204" pitchFamily="34" charset="0"/>
              </a:rPr>
              <a:t> </a:t>
            </a:r>
            <a:r>
              <a:rPr lang="en-US" sz="1400" dirty="0" smtClean="0">
                <a:latin typeface="Arial Narrow" panose="020B0606020202030204" pitchFamily="34" charset="0"/>
              </a:rPr>
              <a:t>Arranger</a:t>
            </a:r>
            <a:endParaRPr lang="en-US" sz="1400" dirty="0">
              <a:latin typeface="Arial Narrow" panose="020B0606020202030204" pitchFamily="34" charset="0"/>
            </a:endParaRPr>
          </a:p>
          <a:p>
            <a:r>
              <a:rPr lang="en-US" sz="1400" dirty="0">
                <a:latin typeface="Arial Narrow" panose="020B0606020202030204" pitchFamily="34" charset="0"/>
              </a:rPr>
              <a:t> </a:t>
            </a:r>
            <a:r>
              <a:rPr lang="en-US" sz="1400" dirty="0" smtClean="0">
                <a:latin typeface="Arial Narrow" panose="020B0606020202030204" pitchFamily="34" charset="0"/>
              </a:rPr>
              <a:t>Belief</a:t>
            </a:r>
            <a:endParaRPr lang="en-US" sz="1400" dirty="0">
              <a:latin typeface="Arial Narrow" panose="020B0606020202030204" pitchFamily="34" charset="0"/>
            </a:endParaRPr>
          </a:p>
          <a:p>
            <a:r>
              <a:rPr lang="en-US" sz="1400" dirty="0">
                <a:latin typeface="Arial Narrow" panose="020B0606020202030204" pitchFamily="34" charset="0"/>
              </a:rPr>
              <a:t> </a:t>
            </a:r>
            <a:r>
              <a:rPr lang="en-US" sz="1400" dirty="0" smtClean="0">
                <a:latin typeface="Arial Narrow" panose="020B0606020202030204" pitchFamily="34" charset="0"/>
              </a:rPr>
              <a:t>Consistency</a:t>
            </a:r>
            <a:endParaRPr lang="en-US" sz="1400" dirty="0">
              <a:latin typeface="Arial Narrow" panose="020B0606020202030204" pitchFamily="34" charset="0"/>
            </a:endParaRPr>
          </a:p>
          <a:p>
            <a:r>
              <a:rPr lang="en-US" sz="1400" dirty="0">
                <a:latin typeface="Arial Narrow" panose="020B0606020202030204" pitchFamily="34" charset="0"/>
              </a:rPr>
              <a:t> </a:t>
            </a:r>
            <a:r>
              <a:rPr lang="en-US" sz="1400" dirty="0" smtClean="0">
                <a:latin typeface="Arial Narrow" panose="020B0606020202030204" pitchFamily="34" charset="0"/>
              </a:rPr>
              <a:t>Deliberative</a:t>
            </a:r>
            <a:endParaRPr lang="en-US" sz="1400" dirty="0">
              <a:latin typeface="Arial Narrow" panose="020B0606020202030204" pitchFamily="34" charset="0"/>
            </a:endParaRPr>
          </a:p>
          <a:p>
            <a:r>
              <a:rPr lang="en-US" sz="1400" dirty="0">
                <a:latin typeface="Arial Narrow" panose="020B0606020202030204" pitchFamily="34" charset="0"/>
              </a:rPr>
              <a:t> </a:t>
            </a:r>
            <a:r>
              <a:rPr lang="en-US" sz="1400" dirty="0" smtClean="0">
                <a:latin typeface="Arial Narrow" panose="020B0606020202030204" pitchFamily="34" charset="0"/>
              </a:rPr>
              <a:t>Discipline</a:t>
            </a:r>
            <a:endParaRPr lang="en-US" sz="1400" dirty="0">
              <a:latin typeface="Arial Narrow" panose="020B0606020202030204" pitchFamily="34" charset="0"/>
            </a:endParaRPr>
          </a:p>
          <a:p>
            <a:r>
              <a:rPr lang="en-US" sz="1400" dirty="0">
                <a:latin typeface="Arial Narrow" panose="020B0606020202030204" pitchFamily="34" charset="0"/>
              </a:rPr>
              <a:t> </a:t>
            </a:r>
            <a:r>
              <a:rPr lang="en-US" sz="1400" dirty="0" smtClean="0">
                <a:latin typeface="Arial Narrow" panose="020B0606020202030204" pitchFamily="34" charset="0"/>
              </a:rPr>
              <a:t>Focus</a:t>
            </a:r>
            <a:endParaRPr lang="en-US" sz="1400" dirty="0">
              <a:latin typeface="Arial Narrow" panose="020B0606020202030204" pitchFamily="34" charset="0"/>
            </a:endParaRPr>
          </a:p>
          <a:p>
            <a:r>
              <a:rPr lang="en-US" sz="1400" dirty="0">
                <a:latin typeface="Arial Narrow" panose="020B0606020202030204" pitchFamily="34" charset="0"/>
              </a:rPr>
              <a:t> </a:t>
            </a:r>
            <a:r>
              <a:rPr lang="en-US" sz="1400" dirty="0" smtClean="0">
                <a:latin typeface="Arial Narrow" panose="020B0606020202030204" pitchFamily="34" charset="0"/>
              </a:rPr>
              <a:t>Responsibility</a:t>
            </a:r>
            <a:endParaRPr lang="en-US" sz="1400" dirty="0">
              <a:latin typeface="Arial Narrow" panose="020B0606020202030204" pitchFamily="34" charset="0"/>
            </a:endParaRPr>
          </a:p>
          <a:p>
            <a:r>
              <a:rPr lang="en-US" sz="1400" dirty="0">
                <a:latin typeface="Arial Narrow" panose="020B0606020202030204" pitchFamily="34" charset="0"/>
              </a:rPr>
              <a:t> </a:t>
            </a:r>
            <a:r>
              <a:rPr lang="en-US" sz="1400" dirty="0" smtClean="0">
                <a:latin typeface="Arial Narrow" panose="020B0606020202030204" pitchFamily="34" charset="0"/>
              </a:rPr>
              <a:t>Restorative</a:t>
            </a:r>
            <a:endParaRPr lang="en-US" sz="1400" dirty="0">
              <a:latin typeface="Arial Narrow" panose="020B0606020202030204" pitchFamily="34" charset="0"/>
            </a:endParaRPr>
          </a:p>
        </p:txBody>
      </p:sp>
      <p:sp>
        <p:nvSpPr>
          <p:cNvPr id="9" name="TextBox 8"/>
          <p:cNvSpPr txBox="1"/>
          <p:nvPr/>
        </p:nvSpPr>
        <p:spPr>
          <a:xfrm>
            <a:off x="6019800" y="4648200"/>
            <a:ext cx="1099131" cy="1132582"/>
          </a:xfrm>
          <a:prstGeom prst="rect">
            <a:avLst/>
          </a:prstGeom>
          <a:noFill/>
        </p:spPr>
        <p:txBody>
          <a:bodyPr wrap="square" rtlCol="0">
            <a:spAutoFit/>
          </a:bodyPr>
          <a:lstStyle/>
          <a:p>
            <a:endParaRPr lang="en-US" dirty="0"/>
          </a:p>
        </p:txBody>
      </p:sp>
      <p:sp>
        <p:nvSpPr>
          <p:cNvPr id="12" name="TextBox 11"/>
          <p:cNvSpPr txBox="1"/>
          <p:nvPr/>
        </p:nvSpPr>
        <p:spPr>
          <a:xfrm>
            <a:off x="5486400" y="4723150"/>
            <a:ext cx="2971800" cy="1815882"/>
          </a:xfrm>
          <a:prstGeom prst="rect">
            <a:avLst/>
          </a:prstGeom>
          <a:noFill/>
        </p:spPr>
        <p:txBody>
          <a:bodyPr wrap="square" rtlCol="0">
            <a:spAutoFit/>
          </a:bodyPr>
          <a:lstStyle/>
          <a:p>
            <a:r>
              <a:rPr lang="en-US" sz="1400" dirty="0" smtClean="0">
                <a:latin typeface="Arial Narrow" panose="020B0606020202030204" pitchFamily="34" charset="0"/>
              </a:rPr>
              <a:t>Activator</a:t>
            </a:r>
            <a:endParaRPr lang="en-US" sz="1400" dirty="0">
              <a:latin typeface="Arial Narrow" panose="020B0606020202030204" pitchFamily="34" charset="0"/>
            </a:endParaRPr>
          </a:p>
          <a:p>
            <a:r>
              <a:rPr lang="en-US" sz="1400" dirty="0" smtClean="0">
                <a:latin typeface="Arial Narrow" panose="020B0606020202030204" pitchFamily="34" charset="0"/>
              </a:rPr>
              <a:t>Command</a:t>
            </a:r>
            <a:endParaRPr lang="en-US" sz="1400" dirty="0">
              <a:latin typeface="Arial Narrow" panose="020B0606020202030204" pitchFamily="34" charset="0"/>
            </a:endParaRPr>
          </a:p>
          <a:p>
            <a:r>
              <a:rPr lang="en-US" sz="1400" dirty="0" smtClean="0">
                <a:latin typeface="Arial Narrow" panose="020B0606020202030204" pitchFamily="34" charset="0"/>
              </a:rPr>
              <a:t>Communication</a:t>
            </a:r>
            <a:endParaRPr lang="en-US" sz="1400" dirty="0">
              <a:latin typeface="Arial Narrow" panose="020B0606020202030204" pitchFamily="34" charset="0"/>
            </a:endParaRPr>
          </a:p>
          <a:p>
            <a:r>
              <a:rPr lang="en-US" sz="1400" dirty="0" smtClean="0">
                <a:latin typeface="Arial Narrow" panose="020B0606020202030204" pitchFamily="34" charset="0"/>
              </a:rPr>
              <a:t>Competition</a:t>
            </a:r>
            <a:endParaRPr lang="en-US" sz="1400" dirty="0">
              <a:latin typeface="Arial Narrow" panose="020B0606020202030204" pitchFamily="34" charset="0"/>
            </a:endParaRPr>
          </a:p>
          <a:p>
            <a:r>
              <a:rPr lang="en-US" sz="1400" dirty="0" smtClean="0">
                <a:latin typeface="Arial Narrow" panose="020B0606020202030204" pitchFamily="34" charset="0"/>
              </a:rPr>
              <a:t>Maximizer</a:t>
            </a:r>
            <a:endParaRPr lang="en-US" sz="1400" dirty="0">
              <a:latin typeface="Arial Narrow" panose="020B0606020202030204" pitchFamily="34" charset="0"/>
            </a:endParaRPr>
          </a:p>
          <a:p>
            <a:r>
              <a:rPr lang="en-US" sz="1400" dirty="0" smtClean="0">
                <a:latin typeface="Arial Narrow" panose="020B0606020202030204" pitchFamily="34" charset="0"/>
              </a:rPr>
              <a:t>Self-Assurance</a:t>
            </a:r>
            <a:endParaRPr lang="en-US" sz="1400" dirty="0">
              <a:latin typeface="Arial Narrow" panose="020B0606020202030204" pitchFamily="34" charset="0"/>
            </a:endParaRPr>
          </a:p>
          <a:p>
            <a:r>
              <a:rPr lang="en-US" sz="1400" dirty="0" smtClean="0">
                <a:latin typeface="Arial Narrow" panose="020B0606020202030204" pitchFamily="34" charset="0"/>
              </a:rPr>
              <a:t>Significance</a:t>
            </a:r>
            <a:endParaRPr lang="en-US" sz="1400" dirty="0">
              <a:latin typeface="Arial Narrow" panose="020B0606020202030204" pitchFamily="34" charset="0"/>
            </a:endParaRPr>
          </a:p>
          <a:p>
            <a:r>
              <a:rPr lang="en-US" sz="1400" dirty="0" smtClean="0">
                <a:latin typeface="Arial Narrow" panose="020B0606020202030204" pitchFamily="34" charset="0"/>
              </a:rPr>
              <a:t>Woo</a:t>
            </a:r>
            <a:endParaRPr lang="en-US" sz="1400" dirty="0">
              <a:latin typeface="Arial Narrow" panose="020B0606020202030204" pitchFamily="34" charset="0"/>
            </a:endParaRPr>
          </a:p>
        </p:txBody>
      </p:sp>
      <p:sp>
        <p:nvSpPr>
          <p:cNvPr id="13" name="TextBox 12"/>
          <p:cNvSpPr txBox="1"/>
          <p:nvPr/>
        </p:nvSpPr>
        <p:spPr>
          <a:xfrm>
            <a:off x="5486400" y="1524000"/>
            <a:ext cx="2286000" cy="2031325"/>
          </a:xfrm>
          <a:prstGeom prst="rect">
            <a:avLst/>
          </a:prstGeom>
          <a:noFill/>
        </p:spPr>
        <p:txBody>
          <a:bodyPr wrap="square" rtlCol="0">
            <a:spAutoFit/>
          </a:bodyPr>
          <a:lstStyle/>
          <a:p>
            <a:r>
              <a:rPr lang="en-US" sz="1400" dirty="0" smtClean="0">
                <a:latin typeface="Arial Narrow" panose="020B0606020202030204" pitchFamily="34" charset="0"/>
              </a:rPr>
              <a:t>Adaptability</a:t>
            </a:r>
            <a:endParaRPr lang="en-US" sz="1400" dirty="0">
              <a:latin typeface="Arial Narrow" panose="020B0606020202030204" pitchFamily="34" charset="0"/>
            </a:endParaRPr>
          </a:p>
          <a:p>
            <a:r>
              <a:rPr lang="en-US" sz="1400" dirty="0" smtClean="0">
                <a:latin typeface="Arial Narrow" panose="020B0606020202030204" pitchFamily="34" charset="0"/>
              </a:rPr>
              <a:t>Developer</a:t>
            </a:r>
            <a:endParaRPr lang="en-US" sz="1400" dirty="0">
              <a:latin typeface="Arial Narrow" panose="020B0606020202030204" pitchFamily="34" charset="0"/>
            </a:endParaRPr>
          </a:p>
          <a:p>
            <a:r>
              <a:rPr lang="en-US" sz="1400" dirty="0" smtClean="0">
                <a:latin typeface="Arial Narrow" panose="020B0606020202030204" pitchFamily="34" charset="0"/>
              </a:rPr>
              <a:t>Connectedness</a:t>
            </a:r>
            <a:endParaRPr lang="en-US" sz="1400" dirty="0">
              <a:latin typeface="Arial Narrow" panose="020B0606020202030204" pitchFamily="34" charset="0"/>
            </a:endParaRPr>
          </a:p>
          <a:p>
            <a:r>
              <a:rPr lang="en-US" sz="1400" dirty="0" smtClean="0">
                <a:latin typeface="Arial Narrow" panose="020B0606020202030204" pitchFamily="34" charset="0"/>
              </a:rPr>
              <a:t>Empathy</a:t>
            </a:r>
            <a:endParaRPr lang="en-US" sz="1400" dirty="0">
              <a:latin typeface="Arial Narrow" panose="020B0606020202030204" pitchFamily="34" charset="0"/>
            </a:endParaRPr>
          </a:p>
          <a:p>
            <a:r>
              <a:rPr lang="en-US" sz="1400" dirty="0" smtClean="0">
                <a:latin typeface="Arial Narrow" panose="020B0606020202030204" pitchFamily="34" charset="0"/>
              </a:rPr>
              <a:t>Harmony</a:t>
            </a:r>
            <a:endParaRPr lang="en-US" sz="1400" dirty="0">
              <a:latin typeface="Arial Narrow" panose="020B0606020202030204" pitchFamily="34" charset="0"/>
            </a:endParaRPr>
          </a:p>
          <a:p>
            <a:r>
              <a:rPr lang="en-US" sz="1400" dirty="0" err="1" smtClean="0">
                <a:latin typeface="Arial Narrow" panose="020B0606020202030204" pitchFamily="34" charset="0"/>
              </a:rPr>
              <a:t>Includer</a:t>
            </a:r>
            <a:endParaRPr lang="en-US" sz="1400" dirty="0">
              <a:latin typeface="Arial Narrow" panose="020B0606020202030204" pitchFamily="34" charset="0"/>
            </a:endParaRPr>
          </a:p>
          <a:p>
            <a:r>
              <a:rPr lang="en-US" sz="1400" dirty="0" smtClean="0">
                <a:latin typeface="Arial Narrow" panose="020B0606020202030204" pitchFamily="34" charset="0"/>
              </a:rPr>
              <a:t>Individualization</a:t>
            </a:r>
            <a:endParaRPr lang="en-US" sz="1400" dirty="0">
              <a:latin typeface="Arial Narrow" panose="020B0606020202030204" pitchFamily="34" charset="0"/>
            </a:endParaRPr>
          </a:p>
          <a:p>
            <a:r>
              <a:rPr lang="en-US" sz="1400" dirty="0" smtClean="0">
                <a:latin typeface="Arial Narrow" panose="020B0606020202030204" pitchFamily="34" charset="0"/>
              </a:rPr>
              <a:t>Positivity</a:t>
            </a:r>
            <a:endParaRPr lang="en-US" sz="1400" dirty="0">
              <a:latin typeface="Arial Narrow" panose="020B0606020202030204" pitchFamily="34" charset="0"/>
            </a:endParaRPr>
          </a:p>
          <a:p>
            <a:r>
              <a:rPr lang="en-US" sz="1400" dirty="0" smtClean="0">
                <a:latin typeface="Arial Narrow" panose="020B0606020202030204" pitchFamily="34" charset="0"/>
              </a:rPr>
              <a:t>Relator</a:t>
            </a:r>
            <a:endParaRPr lang="en-US" sz="1400" dirty="0">
              <a:latin typeface="Arial Narrow" panose="020B0606020202030204" pitchFamily="34" charset="0"/>
            </a:endParaRPr>
          </a:p>
        </p:txBody>
      </p:sp>
      <p:sp>
        <p:nvSpPr>
          <p:cNvPr id="14" name="TextBox 13"/>
          <p:cNvSpPr txBox="1"/>
          <p:nvPr/>
        </p:nvSpPr>
        <p:spPr>
          <a:xfrm>
            <a:off x="1143000" y="4572000"/>
            <a:ext cx="2667000" cy="1815882"/>
          </a:xfrm>
          <a:prstGeom prst="rect">
            <a:avLst/>
          </a:prstGeom>
          <a:noFill/>
        </p:spPr>
        <p:txBody>
          <a:bodyPr wrap="square" rtlCol="0">
            <a:spAutoFit/>
          </a:bodyPr>
          <a:lstStyle/>
          <a:p>
            <a:r>
              <a:rPr lang="en-US" sz="1400" dirty="0" smtClean="0">
                <a:latin typeface="Arial Narrow" panose="020B0606020202030204" pitchFamily="34" charset="0"/>
              </a:rPr>
              <a:t>Analytical</a:t>
            </a:r>
            <a:endParaRPr lang="en-US" sz="1400" dirty="0">
              <a:latin typeface="Arial Narrow" panose="020B0606020202030204" pitchFamily="34" charset="0"/>
            </a:endParaRPr>
          </a:p>
          <a:p>
            <a:r>
              <a:rPr lang="en-US" sz="1400" dirty="0" smtClean="0">
                <a:latin typeface="Arial Narrow" panose="020B0606020202030204" pitchFamily="34" charset="0"/>
              </a:rPr>
              <a:t>Context</a:t>
            </a:r>
            <a:endParaRPr lang="en-US" sz="1400" dirty="0">
              <a:latin typeface="Arial Narrow" panose="020B0606020202030204" pitchFamily="34" charset="0"/>
            </a:endParaRPr>
          </a:p>
          <a:p>
            <a:r>
              <a:rPr lang="en-US" sz="1400" dirty="0" smtClean="0">
                <a:latin typeface="Arial Narrow" panose="020B0606020202030204" pitchFamily="34" charset="0"/>
              </a:rPr>
              <a:t>Futuristic</a:t>
            </a:r>
            <a:endParaRPr lang="en-US" sz="1400" dirty="0">
              <a:latin typeface="Arial Narrow" panose="020B0606020202030204" pitchFamily="34" charset="0"/>
            </a:endParaRPr>
          </a:p>
          <a:p>
            <a:r>
              <a:rPr lang="en-US" sz="1400" dirty="0" smtClean="0">
                <a:latin typeface="Arial Narrow" panose="020B0606020202030204" pitchFamily="34" charset="0"/>
              </a:rPr>
              <a:t>Ideation</a:t>
            </a:r>
            <a:endParaRPr lang="en-US" sz="1400" dirty="0">
              <a:latin typeface="Arial Narrow" panose="020B0606020202030204" pitchFamily="34" charset="0"/>
            </a:endParaRPr>
          </a:p>
          <a:p>
            <a:r>
              <a:rPr lang="en-US" sz="1400" dirty="0" smtClean="0">
                <a:latin typeface="Arial Narrow" panose="020B0606020202030204" pitchFamily="34" charset="0"/>
              </a:rPr>
              <a:t>Input</a:t>
            </a:r>
            <a:endParaRPr lang="en-US" sz="1400" dirty="0">
              <a:latin typeface="Arial Narrow" panose="020B0606020202030204" pitchFamily="34" charset="0"/>
            </a:endParaRPr>
          </a:p>
          <a:p>
            <a:r>
              <a:rPr lang="en-US" sz="1400" dirty="0" smtClean="0">
                <a:latin typeface="Arial Narrow" panose="020B0606020202030204" pitchFamily="34" charset="0"/>
              </a:rPr>
              <a:t>Intellection</a:t>
            </a:r>
            <a:endParaRPr lang="en-US" sz="1400" dirty="0">
              <a:latin typeface="Arial Narrow" panose="020B0606020202030204" pitchFamily="34" charset="0"/>
            </a:endParaRPr>
          </a:p>
          <a:p>
            <a:r>
              <a:rPr lang="en-US" sz="1400" dirty="0" smtClean="0">
                <a:latin typeface="Arial Narrow" panose="020B0606020202030204" pitchFamily="34" charset="0"/>
              </a:rPr>
              <a:t>Learner</a:t>
            </a:r>
            <a:endParaRPr lang="en-US" sz="1400" dirty="0">
              <a:latin typeface="Arial Narrow" panose="020B0606020202030204" pitchFamily="34" charset="0"/>
            </a:endParaRPr>
          </a:p>
          <a:p>
            <a:r>
              <a:rPr lang="en-US" sz="1400" dirty="0" smtClean="0">
                <a:latin typeface="Arial Narrow" panose="020B0606020202030204" pitchFamily="34" charset="0"/>
              </a:rPr>
              <a:t>Strategic</a:t>
            </a:r>
            <a:endParaRPr lang="en-US" sz="1400" dirty="0">
              <a:latin typeface="Arial Narrow" panose="020B060602020203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174" y="6549590"/>
            <a:ext cx="594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36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371600"/>
            <a:ext cx="8001000" cy="4556119"/>
          </a:xfrm>
          <a:prstGeom prst="rect">
            <a:avLst/>
          </a:prstGeom>
          <a:noFill/>
        </p:spPr>
        <p:txBody>
          <a:bodyPr wrap="square" rtlCol="0">
            <a:spAutoFit/>
          </a:bodyPr>
          <a:lstStyle/>
          <a:p>
            <a:pPr marL="457200" indent="-457200">
              <a:lnSpc>
                <a:spcPct val="115000"/>
              </a:lnSpc>
              <a:spcAft>
                <a:spcPts val="1000"/>
              </a:spcAft>
              <a:buFont typeface="+mj-lt"/>
              <a:buAutoNum type="arabicPeriod"/>
            </a:pPr>
            <a:r>
              <a:rPr lang="en-US" sz="2400" i="1" dirty="0">
                <a:solidFill>
                  <a:srgbClr val="002060"/>
                </a:solidFill>
                <a:latin typeface="Calibri" panose="020F0502020204030204" pitchFamily="34" charset="0"/>
                <a:ea typeface="Calibri"/>
                <a:cs typeface="Arial"/>
              </a:rPr>
              <a:t>What’s it like in your corner?</a:t>
            </a:r>
            <a:endParaRPr lang="en-US" sz="2400" dirty="0">
              <a:solidFill>
                <a:srgbClr val="002060"/>
              </a:solidFill>
              <a:latin typeface="Calibri" panose="020F0502020204030204" pitchFamily="34" charset="0"/>
              <a:ea typeface="Calibri"/>
              <a:cs typeface="Arial"/>
            </a:endParaRPr>
          </a:p>
          <a:p>
            <a:pPr marL="457200" indent="-457200">
              <a:lnSpc>
                <a:spcPct val="115000"/>
              </a:lnSpc>
              <a:spcAft>
                <a:spcPts val="1000"/>
              </a:spcAft>
              <a:buFont typeface="+mj-lt"/>
              <a:buAutoNum type="arabicPeriod"/>
            </a:pPr>
            <a:r>
              <a:rPr lang="en-US" sz="2400" i="1" dirty="0">
                <a:solidFill>
                  <a:srgbClr val="002060"/>
                </a:solidFill>
                <a:latin typeface="Calibri" panose="020F0502020204030204" pitchFamily="34" charset="0"/>
                <a:ea typeface="Calibri"/>
                <a:cs typeface="Arial"/>
              </a:rPr>
              <a:t>What are the communication/leadership advantages of your group’s default approach?</a:t>
            </a:r>
            <a:endParaRPr lang="en-US" sz="2400" dirty="0">
              <a:solidFill>
                <a:srgbClr val="002060"/>
              </a:solidFill>
              <a:latin typeface="Calibri" panose="020F0502020204030204" pitchFamily="34" charset="0"/>
              <a:ea typeface="Calibri"/>
              <a:cs typeface="Arial"/>
            </a:endParaRPr>
          </a:p>
          <a:p>
            <a:pPr marL="457200" indent="-457200">
              <a:lnSpc>
                <a:spcPct val="115000"/>
              </a:lnSpc>
              <a:spcAft>
                <a:spcPts val="1000"/>
              </a:spcAft>
              <a:buFont typeface="+mj-lt"/>
              <a:buAutoNum type="arabicPeriod"/>
            </a:pPr>
            <a:r>
              <a:rPr lang="en-US" sz="2400" i="1" dirty="0" smtClean="0">
                <a:solidFill>
                  <a:srgbClr val="002060"/>
                </a:solidFill>
                <a:latin typeface="Calibri" panose="020F0502020204030204" pitchFamily="34" charset="0"/>
                <a:ea typeface="Calibri"/>
                <a:cs typeface="Arial"/>
              </a:rPr>
              <a:t>In light of the coach development we’ve talked about today, what comes naturally to you?</a:t>
            </a:r>
          </a:p>
          <a:p>
            <a:pPr marL="457200" indent="-457200">
              <a:lnSpc>
                <a:spcPct val="115000"/>
              </a:lnSpc>
              <a:spcAft>
                <a:spcPts val="1000"/>
              </a:spcAft>
              <a:buFont typeface="+mj-lt"/>
              <a:buAutoNum type="arabicPeriod"/>
            </a:pPr>
            <a:r>
              <a:rPr lang="en-US" sz="2400" i="1" dirty="0" smtClean="0">
                <a:solidFill>
                  <a:srgbClr val="002060"/>
                </a:solidFill>
                <a:latin typeface="Calibri" panose="020F0502020204030204" pitchFamily="34" charset="0"/>
                <a:ea typeface="Calibri"/>
                <a:cs typeface="Arial"/>
              </a:rPr>
              <a:t>And in light of the coach development we’ve talked about today, what will be a stretch for you?</a:t>
            </a:r>
            <a:endParaRPr lang="en-US" sz="2400" i="1" dirty="0" smtClean="0">
              <a:solidFill>
                <a:srgbClr val="002060"/>
              </a:solidFill>
              <a:latin typeface="Calibri" panose="020F0502020204030204" pitchFamily="34" charset="0"/>
              <a:ea typeface="Calibri"/>
              <a:cs typeface="Arial"/>
            </a:endParaRPr>
          </a:p>
          <a:p>
            <a:pPr marL="457200" indent="-457200">
              <a:lnSpc>
                <a:spcPct val="115000"/>
              </a:lnSpc>
              <a:spcAft>
                <a:spcPts val="1000"/>
              </a:spcAft>
              <a:buFont typeface="+mj-lt"/>
              <a:buAutoNum type="arabicPeriod"/>
            </a:pPr>
            <a:endParaRPr lang="en-US" sz="2400" dirty="0">
              <a:solidFill>
                <a:srgbClr val="002060"/>
              </a:solidFill>
              <a:latin typeface="Calibri" panose="020F0502020204030204" pitchFamily="34" charset="0"/>
              <a:ea typeface="Calibri"/>
              <a:cs typeface="Arial"/>
            </a:endParaRPr>
          </a:p>
          <a:p>
            <a:pPr marL="342900" indent="-342900">
              <a:lnSpc>
                <a:spcPct val="115000"/>
              </a:lnSpc>
              <a:spcAft>
                <a:spcPts val="1000"/>
              </a:spcAft>
              <a:buFont typeface="Symbol"/>
              <a:buChar char=""/>
            </a:pPr>
            <a:endParaRPr lang="en-US" sz="2400" dirty="0">
              <a:solidFill>
                <a:srgbClr val="FABE00"/>
              </a:solidFill>
              <a:effectLst>
                <a:outerShdw blurRad="38100" dist="38100" dir="2700000" algn="tl">
                  <a:srgbClr val="000000">
                    <a:alpha val="43137"/>
                  </a:srgbClr>
                </a:outerShdw>
              </a:effectLst>
              <a:latin typeface="Lucida Sans"/>
              <a:ea typeface="Calibri"/>
              <a:cs typeface="Aria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534150"/>
            <a:ext cx="594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9600" y="533400"/>
            <a:ext cx="7696200" cy="523220"/>
          </a:xfrm>
          <a:prstGeom prst="rect">
            <a:avLst/>
          </a:prstGeom>
          <a:noFill/>
        </p:spPr>
        <p:txBody>
          <a:bodyPr wrap="square" rtlCol="0">
            <a:spAutoFit/>
          </a:bodyPr>
          <a:lstStyle/>
          <a:p>
            <a:r>
              <a:rPr lang="en-US" sz="2800" dirty="0" smtClean="0">
                <a:solidFill>
                  <a:srgbClr val="002060"/>
                </a:solidFill>
                <a:latin typeface="Calibri" panose="020F0502020204030204" pitchFamily="34" charset="0"/>
              </a:rPr>
              <a:t>Questions for the Corners: Listening to “your Way”:</a:t>
            </a:r>
            <a:endParaRPr lang="en-US" sz="28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1399670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96512"/>
            <a:ext cx="7315200" cy="4529445"/>
          </a:xfrm>
          <a:prstGeom prst="rect">
            <a:avLst/>
          </a:prstGeom>
        </p:spPr>
        <p:txBody>
          <a:bodyPr wrap="square">
            <a:spAutoFit/>
          </a:bodyPr>
          <a:lstStyle/>
          <a:p>
            <a:pPr>
              <a:lnSpc>
                <a:spcPct val="115000"/>
              </a:lnSpc>
              <a:spcAft>
                <a:spcPts val="1000"/>
              </a:spcAft>
            </a:pPr>
            <a:r>
              <a:rPr lang="en-US" sz="2000" dirty="0" smtClean="0">
                <a:solidFill>
                  <a:srgbClr val="1F497D"/>
                </a:solidFill>
                <a:latin typeface="Calibri"/>
                <a:ea typeface="Calibri"/>
              </a:rPr>
              <a:t>Ten minutes each:</a:t>
            </a:r>
          </a:p>
          <a:p>
            <a:pPr>
              <a:lnSpc>
                <a:spcPct val="115000"/>
              </a:lnSpc>
              <a:spcAft>
                <a:spcPts val="1000"/>
              </a:spcAft>
            </a:pPr>
            <a:r>
              <a:rPr lang="en-US" sz="2000" dirty="0" smtClean="0">
                <a:solidFill>
                  <a:srgbClr val="1F497D"/>
                </a:solidFill>
                <a:latin typeface="Calibri"/>
                <a:ea typeface="Calibri"/>
              </a:rPr>
              <a:t>“Clients” identify </a:t>
            </a:r>
            <a:r>
              <a:rPr lang="en-US" sz="2000" dirty="0">
                <a:solidFill>
                  <a:srgbClr val="1F497D"/>
                </a:solidFill>
                <a:latin typeface="Calibri"/>
                <a:ea typeface="Calibri"/>
              </a:rPr>
              <a:t>a personal growing edge: </a:t>
            </a:r>
            <a:r>
              <a:rPr lang="en-US" sz="2000" dirty="0" smtClean="0">
                <a:solidFill>
                  <a:srgbClr val="1F497D"/>
                </a:solidFill>
                <a:latin typeface="Calibri"/>
                <a:ea typeface="Calibri"/>
              </a:rPr>
              <a:t>A skill, an </a:t>
            </a:r>
            <a:r>
              <a:rPr lang="en-US" sz="2000" dirty="0">
                <a:solidFill>
                  <a:srgbClr val="1F497D"/>
                </a:solidFill>
                <a:latin typeface="Calibri"/>
                <a:ea typeface="Calibri"/>
              </a:rPr>
              <a:t>opportunity, event or conversation between now and May 7 </a:t>
            </a:r>
            <a:r>
              <a:rPr lang="en-US" sz="2000" dirty="0" smtClean="0">
                <a:solidFill>
                  <a:srgbClr val="1F497D"/>
                </a:solidFill>
                <a:latin typeface="Calibri"/>
                <a:ea typeface="Calibri"/>
              </a:rPr>
              <a:t>that you </a:t>
            </a:r>
            <a:r>
              <a:rPr lang="en-US" sz="2000" dirty="0">
                <a:solidFill>
                  <a:srgbClr val="1F497D"/>
                </a:solidFill>
                <a:latin typeface="Calibri"/>
                <a:ea typeface="Calibri"/>
              </a:rPr>
              <a:t>want to do really well. </a:t>
            </a:r>
            <a:r>
              <a:rPr lang="en-US" sz="2000" dirty="0" smtClean="0">
                <a:solidFill>
                  <a:srgbClr val="1F497D"/>
                </a:solidFill>
                <a:latin typeface="Calibri"/>
                <a:ea typeface="Calibri"/>
              </a:rPr>
              <a:t>It’s </a:t>
            </a:r>
            <a:r>
              <a:rPr lang="en-US" sz="2000" dirty="0">
                <a:solidFill>
                  <a:srgbClr val="1F497D"/>
                </a:solidFill>
                <a:latin typeface="Calibri"/>
                <a:ea typeface="Calibri"/>
              </a:rPr>
              <a:t>got to be big enough to matter. </a:t>
            </a:r>
            <a:endParaRPr lang="en-US" sz="2000" dirty="0">
              <a:solidFill>
                <a:srgbClr val="1F497D"/>
              </a:solidFill>
              <a:latin typeface="Arial"/>
              <a:ea typeface="Calibri"/>
            </a:endParaRPr>
          </a:p>
          <a:p>
            <a:pPr>
              <a:lnSpc>
                <a:spcPct val="115000"/>
              </a:lnSpc>
              <a:spcAft>
                <a:spcPts val="1000"/>
              </a:spcAft>
            </a:pPr>
            <a:r>
              <a:rPr lang="en-US" sz="2000" dirty="0">
                <a:solidFill>
                  <a:srgbClr val="1F497D"/>
                </a:solidFill>
                <a:latin typeface="Calibri"/>
                <a:ea typeface="Calibri"/>
              </a:rPr>
              <a:t>Coaches: </a:t>
            </a:r>
            <a:r>
              <a:rPr lang="en-US" sz="2000" dirty="0" smtClean="0">
                <a:solidFill>
                  <a:srgbClr val="1F497D"/>
                </a:solidFill>
                <a:latin typeface="Calibri"/>
                <a:ea typeface="Calibri"/>
              </a:rPr>
              <a:t>Listen </a:t>
            </a:r>
            <a:r>
              <a:rPr lang="en-US" sz="2000" dirty="0">
                <a:solidFill>
                  <a:srgbClr val="1F497D"/>
                </a:solidFill>
                <a:latin typeface="Calibri"/>
                <a:ea typeface="Calibri"/>
              </a:rPr>
              <a:t>well, explore what’s possible and desirable. </a:t>
            </a:r>
            <a:endParaRPr lang="en-US" sz="2000" dirty="0">
              <a:solidFill>
                <a:srgbClr val="1F497D"/>
              </a:solidFill>
              <a:latin typeface="Arial"/>
              <a:ea typeface="Calibri"/>
            </a:endParaRPr>
          </a:p>
          <a:p>
            <a:pPr>
              <a:lnSpc>
                <a:spcPct val="115000"/>
              </a:lnSpc>
              <a:spcAft>
                <a:spcPts val="1000"/>
              </a:spcAft>
            </a:pPr>
            <a:r>
              <a:rPr lang="en-US" sz="2000" dirty="0" smtClean="0">
                <a:solidFill>
                  <a:srgbClr val="1F497D"/>
                </a:solidFill>
                <a:latin typeface="Calibri"/>
                <a:ea typeface="Calibri"/>
              </a:rPr>
              <a:t>	 What </a:t>
            </a:r>
            <a:r>
              <a:rPr lang="en-US" sz="2000" dirty="0">
                <a:solidFill>
                  <a:srgbClr val="1F497D"/>
                </a:solidFill>
                <a:latin typeface="Calibri"/>
                <a:ea typeface="Calibri"/>
              </a:rPr>
              <a:t>will </a:t>
            </a:r>
            <a:r>
              <a:rPr lang="en-US" sz="2000" dirty="0" smtClean="0">
                <a:solidFill>
                  <a:srgbClr val="1F497D"/>
                </a:solidFill>
                <a:latin typeface="Calibri"/>
                <a:ea typeface="Calibri"/>
              </a:rPr>
              <a:t>your client do? </a:t>
            </a:r>
          </a:p>
          <a:p>
            <a:pPr>
              <a:lnSpc>
                <a:spcPct val="115000"/>
              </a:lnSpc>
              <a:spcAft>
                <a:spcPts val="1000"/>
              </a:spcAft>
            </a:pPr>
            <a:r>
              <a:rPr lang="en-US" sz="2000" dirty="0">
                <a:solidFill>
                  <a:srgbClr val="1F497D"/>
                </a:solidFill>
                <a:latin typeface="Calibri"/>
                <a:ea typeface="Calibri"/>
              </a:rPr>
              <a:t>	</a:t>
            </a:r>
            <a:r>
              <a:rPr lang="en-US" sz="2000" dirty="0" smtClean="0">
                <a:solidFill>
                  <a:srgbClr val="1F497D"/>
                </a:solidFill>
                <a:latin typeface="Calibri"/>
                <a:ea typeface="Calibri"/>
              </a:rPr>
              <a:t> When </a:t>
            </a:r>
            <a:r>
              <a:rPr lang="en-US" sz="2000" dirty="0">
                <a:solidFill>
                  <a:srgbClr val="1F497D"/>
                </a:solidFill>
                <a:latin typeface="Calibri"/>
                <a:ea typeface="Calibri"/>
              </a:rPr>
              <a:t>will </a:t>
            </a:r>
            <a:r>
              <a:rPr lang="en-US" sz="2000" dirty="0" smtClean="0">
                <a:solidFill>
                  <a:srgbClr val="1F497D"/>
                </a:solidFill>
                <a:latin typeface="Calibri"/>
                <a:ea typeface="Calibri"/>
              </a:rPr>
              <a:t>your client do it?</a:t>
            </a:r>
          </a:p>
          <a:p>
            <a:pPr>
              <a:lnSpc>
                <a:spcPct val="115000"/>
              </a:lnSpc>
              <a:spcAft>
                <a:spcPts val="1000"/>
              </a:spcAft>
            </a:pPr>
            <a:r>
              <a:rPr lang="en-US" sz="2000" dirty="0">
                <a:solidFill>
                  <a:srgbClr val="1F497D"/>
                </a:solidFill>
                <a:latin typeface="Calibri"/>
                <a:ea typeface="Calibri"/>
              </a:rPr>
              <a:t>	</a:t>
            </a:r>
            <a:r>
              <a:rPr lang="en-US" sz="2000" dirty="0" smtClean="0">
                <a:solidFill>
                  <a:srgbClr val="1F497D"/>
                </a:solidFill>
                <a:latin typeface="Calibri"/>
                <a:ea typeface="Calibri"/>
              </a:rPr>
              <a:t> Does he/she need </a:t>
            </a:r>
            <a:r>
              <a:rPr lang="en-US" sz="2000" dirty="0">
                <a:solidFill>
                  <a:srgbClr val="1F497D"/>
                </a:solidFill>
                <a:latin typeface="Calibri"/>
                <a:ea typeface="Calibri"/>
              </a:rPr>
              <a:t>a </a:t>
            </a:r>
            <a:r>
              <a:rPr lang="en-US" sz="2000" dirty="0" smtClean="0">
                <a:solidFill>
                  <a:srgbClr val="1F497D"/>
                </a:solidFill>
                <a:latin typeface="Calibri"/>
                <a:ea typeface="Calibri"/>
              </a:rPr>
              <a:t>plan? Who </a:t>
            </a:r>
            <a:r>
              <a:rPr lang="en-US" sz="2000" dirty="0">
                <a:solidFill>
                  <a:srgbClr val="1F497D"/>
                </a:solidFill>
                <a:latin typeface="Calibri"/>
                <a:ea typeface="Calibri"/>
              </a:rPr>
              <a:t>will know?</a:t>
            </a:r>
            <a:endParaRPr lang="en-US" sz="2000" dirty="0">
              <a:solidFill>
                <a:srgbClr val="1F497D"/>
              </a:solidFill>
              <a:latin typeface="Arial"/>
              <a:ea typeface="Calibri"/>
            </a:endParaRPr>
          </a:p>
          <a:p>
            <a:pPr>
              <a:lnSpc>
                <a:spcPct val="115000"/>
              </a:lnSpc>
              <a:spcAft>
                <a:spcPts val="1000"/>
              </a:spcAft>
            </a:pPr>
            <a:r>
              <a:rPr lang="en-US" sz="2000" dirty="0" smtClean="0">
                <a:solidFill>
                  <a:srgbClr val="1F497D"/>
                </a:solidFill>
                <a:latin typeface="Calibri"/>
                <a:ea typeface="Calibri"/>
              </a:rPr>
              <a:t>Write down the plan.</a:t>
            </a:r>
          </a:p>
          <a:p>
            <a:pPr>
              <a:lnSpc>
                <a:spcPct val="115000"/>
              </a:lnSpc>
              <a:spcAft>
                <a:spcPts val="1000"/>
              </a:spcAft>
            </a:pPr>
            <a:r>
              <a:rPr lang="en-US" sz="2000" dirty="0" smtClean="0">
                <a:solidFill>
                  <a:srgbClr val="1F497D"/>
                </a:solidFill>
                <a:latin typeface="Calibri"/>
                <a:ea typeface="Calibri"/>
              </a:rPr>
              <a:t>Debrief for a few minutes: What worked? Then switch</a:t>
            </a:r>
            <a:r>
              <a:rPr lang="en-US" sz="2000" dirty="0">
                <a:solidFill>
                  <a:srgbClr val="1F497D"/>
                </a:solidFill>
                <a:latin typeface="Calibri"/>
                <a:ea typeface="Calibri"/>
              </a:rPr>
              <a:t>.</a:t>
            </a:r>
            <a:endParaRPr lang="en-US" sz="2000" dirty="0">
              <a:solidFill>
                <a:srgbClr val="1F497D"/>
              </a:solidFill>
              <a:effectLst/>
              <a:latin typeface="Arial"/>
              <a:ea typeface="Calibri"/>
            </a:endParaRPr>
          </a:p>
        </p:txBody>
      </p:sp>
    </p:spTree>
    <p:extLst>
      <p:ext uri="{BB962C8B-B14F-4D97-AF65-F5344CB8AC3E}">
        <p14:creationId xmlns:p14="http://schemas.microsoft.com/office/powerpoint/2010/main" val="4092749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200" y="2286000"/>
            <a:ext cx="3581400" cy="923330"/>
          </a:xfrm>
          <a:prstGeom prst="rect">
            <a:avLst/>
          </a:prstGeom>
          <a:noFill/>
        </p:spPr>
        <p:txBody>
          <a:bodyPr wrap="square" rtlCol="0">
            <a:spAutoFit/>
          </a:bodyPr>
          <a:lstStyle/>
          <a:p>
            <a:r>
              <a:rPr lang="en-US" dirty="0" smtClean="0">
                <a:solidFill>
                  <a:srgbClr val="002060"/>
                </a:solidFill>
                <a:latin typeface="Calibri" panose="020F0502020204030204" pitchFamily="34" charset="0"/>
              </a:rPr>
              <a:t>You can find links to resources, a coaching bibliography and tools we’ve introduced today at:</a:t>
            </a:r>
            <a:endParaRPr lang="en-US" dirty="0">
              <a:solidFill>
                <a:srgbClr val="002060"/>
              </a:solidFill>
              <a:latin typeface="Calibri" panose="020F050202020403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506" y="3657600"/>
            <a:ext cx="3455987"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534150"/>
            <a:ext cx="594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28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08915"/>
            <a:ext cx="8265906" cy="521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86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281" r="2132" b="6621"/>
          <a:stretch/>
        </p:blipFill>
        <p:spPr>
          <a:xfrm>
            <a:off x="1143000" y="1184723"/>
            <a:ext cx="6705600" cy="4842233"/>
          </a:xfrm>
          <a:prstGeom prst="rect">
            <a:avLst/>
          </a:prstGeom>
        </p:spPr>
      </p:pic>
      <p:sp>
        <p:nvSpPr>
          <p:cNvPr id="3" name="TextBox 2"/>
          <p:cNvSpPr txBox="1"/>
          <p:nvPr/>
        </p:nvSpPr>
        <p:spPr>
          <a:xfrm>
            <a:off x="1333500" y="533400"/>
            <a:ext cx="6324600" cy="400110"/>
          </a:xfrm>
          <a:prstGeom prst="rect">
            <a:avLst/>
          </a:prstGeom>
          <a:noFill/>
        </p:spPr>
        <p:txBody>
          <a:bodyPr wrap="square" rtlCol="0">
            <a:spAutoFit/>
          </a:bodyPr>
          <a:lstStyle/>
          <a:p>
            <a:r>
              <a:rPr lang="en-US" sz="2000" dirty="0" smtClean="0">
                <a:solidFill>
                  <a:srgbClr val="002060"/>
                </a:solidFill>
                <a:latin typeface="Calibri" panose="020F0502020204030204" pitchFamily="34" charset="0"/>
              </a:rPr>
              <a:t>The world has changed. Human neurobiology, not so much.</a:t>
            </a:r>
            <a:endParaRPr lang="en-US" sz="2000" dirty="0">
              <a:solidFill>
                <a:srgbClr val="002060"/>
              </a:solidFill>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532670"/>
            <a:ext cx="594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459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524000"/>
            <a:ext cx="7315200" cy="3416320"/>
          </a:xfrm>
          <a:prstGeom prst="rect">
            <a:avLst/>
          </a:prstGeom>
        </p:spPr>
        <p:txBody>
          <a:bodyPr wrap="square">
            <a:spAutoFit/>
          </a:bodyPr>
          <a:lstStyle/>
          <a:p>
            <a:r>
              <a:rPr lang="en-US" sz="2400" dirty="0" smtClean="0">
                <a:latin typeface="Calibri" panose="020F0502020204030204" pitchFamily="34" charset="0"/>
              </a:rPr>
              <a:t>Take a full minute to think </a:t>
            </a:r>
            <a:r>
              <a:rPr lang="en-US" sz="2400" dirty="0">
                <a:latin typeface="Calibri" panose="020F0502020204030204" pitchFamily="34" charset="0"/>
              </a:rPr>
              <a:t>of an idea </a:t>
            </a:r>
            <a:r>
              <a:rPr lang="en-US" sz="2400" dirty="0" smtClean="0">
                <a:latin typeface="Calibri" panose="020F0502020204030204" pitchFamily="34" charset="0"/>
              </a:rPr>
              <a:t>about which you </a:t>
            </a:r>
            <a:r>
              <a:rPr lang="en-US" sz="2400" dirty="0">
                <a:latin typeface="Calibri" panose="020F0502020204030204" pitchFamily="34" charset="0"/>
              </a:rPr>
              <a:t>are really </a:t>
            </a:r>
            <a:r>
              <a:rPr lang="en-US" sz="2400" dirty="0" smtClean="0">
                <a:latin typeface="Calibri" panose="020F0502020204030204" pitchFamily="34" charset="0"/>
              </a:rPr>
              <a:t>enthusiastic.</a:t>
            </a:r>
          </a:p>
          <a:p>
            <a:endParaRPr lang="en-US" sz="2400" dirty="0" smtClean="0">
              <a:latin typeface="Calibri" panose="020F0502020204030204" pitchFamily="34" charset="0"/>
            </a:endParaRPr>
          </a:p>
          <a:p>
            <a:pPr marL="742950" lvl="1" indent="-285750">
              <a:buFont typeface="Arial" pitchFamily="34" charset="0"/>
              <a:buChar char="•"/>
            </a:pPr>
            <a:r>
              <a:rPr lang="en-US" sz="2400" dirty="0" smtClean="0">
                <a:latin typeface="Calibri" panose="020F0502020204030204" pitchFamily="34" charset="0"/>
              </a:rPr>
              <a:t>An </a:t>
            </a:r>
            <a:r>
              <a:rPr lang="en-US" sz="2400" dirty="0">
                <a:latin typeface="Calibri" panose="020F0502020204030204" pitchFamily="34" charset="0"/>
              </a:rPr>
              <a:t>initiative at </a:t>
            </a:r>
            <a:r>
              <a:rPr lang="en-US" sz="2400" dirty="0" smtClean="0">
                <a:latin typeface="Calibri" panose="020F0502020204030204" pitchFamily="34" charset="0"/>
              </a:rPr>
              <a:t>Microsoft</a:t>
            </a:r>
          </a:p>
          <a:p>
            <a:pPr marL="742950" lvl="1" indent="-285750">
              <a:buFont typeface="Arial" pitchFamily="34" charset="0"/>
              <a:buChar char="•"/>
            </a:pPr>
            <a:r>
              <a:rPr lang="en-US" sz="2400" dirty="0" smtClean="0">
                <a:latin typeface="Calibri" panose="020F0502020204030204" pitchFamily="34" charset="0"/>
              </a:rPr>
              <a:t>A great </a:t>
            </a:r>
            <a:r>
              <a:rPr lang="en-US" sz="2400" dirty="0">
                <a:latin typeface="Calibri" panose="020F0502020204030204" pitchFamily="34" charset="0"/>
              </a:rPr>
              <a:t>weekend </a:t>
            </a:r>
            <a:r>
              <a:rPr lang="en-US" sz="2400" dirty="0" smtClean="0">
                <a:latin typeface="Calibri" panose="020F0502020204030204" pitchFamily="34" charset="0"/>
              </a:rPr>
              <a:t>away with someone you love to be with</a:t>
            </a:r>
          </a:p>
          <a:p>
            <a:pPr marL="742950" lvl="1" indent="-285750">
              <a:buFont typeface="Arial" pitchFamily="34" charset="0"/>
              <a:buChar char="•"/>
            </a:pPr>
            <a:r>
              <a:rPr lang="en-US" sz="2400" dirty="0" smtClean="0">
                <a:latin typeface="Calibri" panose="020F0502020204030204" pitchFamily="34" charset="0"/>
              </a:rPr>
              <a:t>A </a:t>
            </a:r>
            <a:r>
              <a:rPr lang="en-US" sz="2400" dirty="0">
                <a:latin typeface="Calibri" panose="020F0502020204030204" pitchFamily="34" charset="0"/>
              </a:rPr>
              <a:t>vacation or adventure you’re </a:t>
            </a:r>
            <a:r>
              <a:rPr lang="en-US" sz="2400" dirty="0" smtClean="0">
                <a:latin typeface="Calibri" panose="020F0502020204030204" pitchFamily="34" charset="0"/>
              </a:rPr>
              <a:t>planning</a:t>
            </a:r>
          </a:p>
          <a:p>
            <a:endParaRPr lang="en-US" sz="2400" dirty="0">
              <a:latin typeface="Calibri" panose="020F0502020204030204" pitchFamily="34" charset="0"/>
            </a:endParaRPr>
          </a:p>
          <a:p>
            <a:r>
              <a:rPr lang="en-US" sz="2400" dirty="0" smtClean="0">
                <a:latin typeface="Calibri" panose="020F0502020204030204" pitchFamily="34" charset="0"/>
              </a:rPr>
              <a:t>Take note of several specifics that really matter to you.</a:t>
            </a:r>
            <a:endParaRPr lang="en-US" sz="2400" dirty="0">
              <a:latin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357" y="6530451"/>
            <a:ext cx="594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643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168" y="381000"/>
            <a:ext cx="8077200" cy="5304016"/>
          </a:xfrm>
          <a:prstGeom prst="rect">
            <a:avLst/>
          </a:prstGeom>
        </p:spPr>
        <p:txBody>
          <a:bodyPr wrap="square">
            <a:spAutoFit/>
          </a:bodyPr>
          <a:lstStyle/>
          <a:p>
            <a:pPr>
              <a:lnSpc>
                <a:spcPct val="115000"/>
              </a:lnSpc>
              <a:spcAft>
                <a:spcPts val="1000"/>
              </a:spcAft>
            </a:pPr>
            <a:r>
              <a:rPr lang="en-US" sz="2000" dirty="0" smtClean="0">
                <a:solidFill>
                  <a:srgbClr val="002060"/>
                </a:solidFill>
                <a:effectLst/>
                <a:latin typeface="Calibri" panose="020F0502020204030204" pitchFamily="34" charset="0"/>
                <a:ea typeface="Calibri"/>
              </a:rPr>
              <a:t>In groups of three, identify three roles:</a:t>
            </a:r>
          </a:p>
          <a:p>
            <a:pPr marL="342900" marR="0" lvl="0" indent="-342900">
              <a:lnSpc>
                <a:spcPct val="115000"/>
              </a:lnSpc>
              <a:spcBef>
                <a:spcPts val="0"/>
              </a:spcBef>
              <a:spcAft>
                <a:spcPts val="0"/>
              </a:spcAft>
              <a:buFont typeface="Wingdings" pitchFamily="2" charset="2"/>
              <a:buChar char="q"/>
            </a:pPr>
            <a:r>
              <a:rPr lang="en-US" sz="2000" b="1" dirty="0" smtClean="0">
                <a:solidFill>
                  <a:srgbClr val="002060"/>
                </a:solidFill>
                <a:effectLst/>
                <a:latin typeface="Calibri" panose="020F0502020204030204" pitchFamily="34" charset="0"/>
                <a:ea typeface="Calibri"/>
              </a:rPr>
              <a:t>Presenters: </a:t>
            </a:r>
            <a:r>
              <a:rPr lang="en-US" sz="2000" dirty="0" smtClean="0">
                <a:solidFill>
                  <a:srgbClr val="002060"/>
                </a:solidFill>
                <a:effectLst/>
                <a:latin typeface="Calibri" panose="020F0502020204030204" pitchFamily="34" charset="0"/>
                <a:ea typeface="Calibri"/>
              </a:rPr>
              <a:t>Your job is to present an idea about which you are very enthusiastic (a weekend away, a vacation or adventure you’re planning). Begin by sharing the details of your idea. Be thoughtful, detailed, enthusiastic, compassionate. Continue presenting for about three minutes while your partner/friend/colleague responds based on the card handed to him/her.</a:t>
            </a:r>
          </a:p>
          <a:p>
            <a:pPr marL="342900" marR="0" lvl="0" indent="-342900">
              <a:lnSpc>
                <a:spcPct val="115000"/>
              </a:lnSpc>
              <a:spcBef>
                <a:spcPts val="0"/>
              </a:spcBef>
              <a:spcAft>
                <a:spcPts val="0"/>
              </a:spcAft>
              <a:buFont typeface="Wingdings" pitchFamily="2" charset="2"/>
              <a:buChar char="q"/>
            </a:pPr>
            <a:r>
              <a:rPr lang="en-US" sz="2000" b="1" dirty="0" smtClean="0">
                <a:solidFill>
                  <a:srgbClr val="002060"/>
                </a:solidFill>
                <a:effectLst/>
                <a:latin typeface="Calibri" panose="020F0502020204030204" pitchFamily="34" charset="0"/>
                <a:ea typeface="Calibri"/>
              </a:rPr>
              <a:t>Responders: </a:t>
            </a:r>
            <a:r>
              <a:rPr lang="en-US" sz="2000" dirty="0" smtClean="0">
                <a:solidFill>
                  <a:srgbClr val="002060"/>
                </a:solidFill>
                <a:effectLst/>
                <a:latin typeface="Calibri" panose="020F0502020204030204" pitchFamily="34" charset="0"/>
                <a:ea typeface="Calibri"/>
              </a:rPr>
              <a:t>You are the Presenter’s partner/friend/colleague. Your job is to respond to the Presenter by following the instruction cards that are handed to you by the Dealer.</a:t>
            </a:r>
          </a:p>
          <a:p>
            <a:pPr marL="342900" marR="0" lvl="0" indent="-342900">
              <a:lnSpc>
                <a:spcPct val="115000"/>
              </a:lnSpc>
              <a:spcBef>
                <a:spcPts val="0"/>
              </a:spcBef>
              <a:spcAft>
                <a:spcPts val="1000"/>
              </a:spcAft>
              <a:buFont typeface="Wingdings" pitchFamily="2" charset="2"/>
              <a:buChar char="q"/>
            </a:pPr>
            <a:r>
              <a:rPr lang="en-US" sz="2000" b="1" dirty="0" smtClean="0">
                <a:solidFill>
                  <a:srgbClr val="002060"/>
                </a:solidFill>
                <a:effectLst/>
                <a:latin typeface="Calibri" panose="020F0502020204030204" pitchFamily="34" charset="0"/>
                <a:ea typeface="Calibri"/>
              </a:rPr>
              <a:t>Dealers: </a:t>
            </a:r>
            <a:r>
              <a:rPr lang="en-US" sz="2000" dirty="0" smtClean="0">
                <a:solidFill>
                  <a:srgbClr val="002060"/>
                </a:solidFill>
                <a:effectLst/>
                <a:latin typeface="Calibri" panose="020F0502020204030204" pitchFamily="34" charset="0"/>
                <a:ea typeface="Calibri"/>
              </a:rPr>
              <a:t>Your job it to quietly select instruction cards and hand them to the Responder every 45-60 seconds, making sure the Presenter does not see the cards. </a:t>
            </a:r>
          </a:p>
          <a:p>
            <a:pPr marR="0" lvl="0">
              <a:lnSpc>
                <a:spcPct val="115000"/>
              </a:lnSpc>
              <a:spcBef>
                <a:spcPts val="0"/>
              </a:spcBef>
              <a:spcAft>
                <a:spcPts val="1000"/>
              </a:spcAft>
            </a:pPr>
            <a:r>
              <a:rPr lang="en-US" sz="2000" dirty="0" smtClean="0">
                <a:solidFill>
                  <a:srgbClr val="002060"/>
                </a:solidFill>
                <a:latin typeface="Calibri" panose="020F0502020204030204" pitchFamily="34" charset="0"/>
              </a:rPr>
              <a:t>You’ve got five minutes.</a:t>
            </a:r>
            <a:endParaRPr lang="en-US" sz="2000" dirty="0">
              <a:solidFill>
                <a:srgbClr val="002060"/>
              </a:solidFill>
              <a:effectLst/>
              <a:latin typeface="Calibri" panose="020F0502020204030204" pitchFamily="34" charset="0"/>
              <a:ea typeface="Calibri"/>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507517"/>
            <a:ext cx="594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136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981200"/>
            <a:ext cx="6324600" cy="1919500"/>
          </a:xfrm>
          <a:prstGeom prst="rect">
            <a:avLst/>
          </a:prstGeom>
        </p:spPr>
        <p:txBody>
          <a:bodyPr wrap="square">
            <a:spAutoFit/>
          </a:bodyPr>
          <a:lstStyle/>
          <a:p>
            <a:pPr>
              <a:lnSpc>
                <a:spcPct val="115000"/>
              </a:lnSpc>
              <a:spcAft>
                <a:spcPts val="1000"/>
              </a:spcAft>
            </a:pPr>
            <a:r>
              <a:rPr lang="en-US" sz="2400" dirty="0" smtClean="0">
                <a:solidFill>
                  <a:srgbClr val="1F497D"/>
                </a:solidFill>
                <a:effectLst/>
                <a:latin typeface="Calibri" panose="020F0502020204030204" pitchFamily="34" charset="0"/>
                <a:ea typeface="Calibri"/>
              </a:rPr>
              <a:t>Debriefing Questions: </a:t>
            </a:r>
          </a:p>
          <a:p>
            <a:pPr marL="342900" marR="0" lvl="0" indent="-342900">
              <a:lnSpc>
                <a:spcPct val="115000"/>
              </a:lnSpc>
              <a:spcBef>
                <a:spcPts val="0"/>
              </a:spcBef>
              <a:spcAft>
                <a:spcPts val="0"/>
              </a:spcAft>
              <a:buFont typeface="Symbol"/>
              <a:buChar char=""/>
            </a:pPr>
            <a:r>
              <a:rPr lang="en-US" sz="2400" dirty="0" smtClean="0">
                <a:solidFill>
                  <a:srgbClr val="1F497D"/>
                </a:solidFill>
                <a:effectLst/>
                <a:latin typeface="Calibri" panose="020F0502020204030204" pitchFamily="34" charset="0"/>
                <a:ea typeface="Calibri"/>
              </a:rPr>
              <a:t>What happened viscerally? </a:t>
            </a:r>
          </a:p>
          <a:p>
            <a:pPr marL="342900" marR="0" lvl="0" indent="-342900">
              <a:lnSpc>
                <a:spcPct val="115000"/>
              </a:lnSpc>
              <a:spcBef>
                <a:spcPts val="0"/>
              </a:spcBef>
              <a:spcAft>
                <a:spcPts val="0"/>
              </a:spcAft>
              <a:buFont typeface="Symbol"/>
              <a:buChar char=""/>
            </a:pPr>
            <a:r>
              <a:rPr lang="en-US" sz="2400" dirty="0" smtClean="0">
                <a:solidFill>
                  <a:srgbClr val="1F497D"/>
                </a:solidFill>
                <a:effectLst/>
                <a:latin typeface="Calibri" panose="020F0502020204030204" pitchFamily="34" charset="0"/>
                <a:ea typeface="Calibri"/>
              </a:rPr>
              <a:t>What thoughts and judgments did you have?</a:t>
            </a:r>
          </a:p>
          <a:p>
            <a:pPr marL="342900" marR="0" lvl="0" indent="-342900">
              <a:lnSpc>
                <a:spcPct val="115000"/>
              </a:lnSpc>
              <a:spcBef>
                <a:spcPts val="0"/>
              </a:spcBef>
              <a:spcAft>
                <a:spcPts val="1000"/>
              </a:spcAft>
              <a:buFont typeface="Symbol"/>
              <a:buChar char=""/>
            </a:pPr>
            <a:r>
              <a:rPr lang="en-US" sz="2400" dirty="0" smtClean="0">
                <a:solidFill>
                  <a:srgbClr val="1F497D"/>
                </a:solidFill>
                <a:effectLst/>
                <a:latin typeface="Calibri" panose="020F0502020204030204" pitchFamily="34" charset="0"/>
                <a:ea typeface="Calibri"/>
              </a:rPr>
              <a:t>What else did you notice?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338" y="6531098"/>
            <a:ext cx="594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143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96" y="762001"/>
            <a:ext cx="7901708" cy="48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3212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179" y="685800"/>
            <a:ext cx="8382000" cy="5366084"/>
          </a:xfrm>
          <a:prstGeom prst="rect">
            <a:avLst/>
          </a:prstGeom>
        </p:spPr>
        <p:txBody>
          <a:bodyPr wrap="square">
            <a:spAutoFit/>
          </a:bodyPr>
          <a:lstStyle/>
          <a:p>
            <a:r>
              <a:rPr lang="en-US" dirty="0" smtClean="0">
                <a:solidFill>
                  <a:srgbClr val="002060"/>
                </a:solidFill>
                <a:latin typeface="Calibri" panose="020F0502020204030204" pitchFamily="34" charset="0"/>
              </a:rPr>
              <a:t>Take </a:t>
            </a:r>
            <a:r>
              <a:rPr lang="en-US" dirty="0">
                <a:solidFill>
                  <a:srgbClr val="002060"/>
                </a:solidFill>
                <a:latin typeface="Calibri" panose="020F0502020204030204" pitchFamily="34" charset="0"/>
              </a:rPr>
              <a:t>a full minute and recapture your </a:t>
            </a:r>
            <a:r>
              <a:rPr lang="en-US" dirty="0" smtClean="0">
                <a:solidFill>
                  <a:srgbClr val="002060"/>
                </a:solidFill>
                <a:latin typeface="Calibri" panose="020F0502020204030204" pitchFamily="34" charset="0"/>
              </a:rPr>
              <a:t>idea from earlier—in </a:t>
            </a:r>
            <a:r>
              <a:rPr lang="en-US" dirty="0">
                <a:solidFill>
                  <a:srgbClr val="002060"/>
                </a:solidFill>
                <a:latin typeface="Calibri" panose="020F0502020204030204" pitchFamily="34" charset="0"/>
              </a:rPr>
              <a:t>your heart, your head, your intuition. Recapture the specifics.</a:t>
            </a:r>
          </a:p>
          <a:p>
            <a:endParaRPr lang="en-US" sz="1600" dirty="0" smtClean="0">
              <a:solidFill>
                <a:srgbClr val="002060"/>
              </a:solidFill>
              <a:latin typeface="Calibri" panose="020F0502020204030204" pitchFamily="34" charset="0"/>
            </a:endParaRPr>
          </a:p>
          <a:p>
            <a:r>
              <a:rPr lang="en-US" dirty="0" smtClean="0">
                <a:solidFill>
                  <a:srgbClr val="002060"/>
                </a:solidFill>
                <a:latin typeface="Calibri" panose="020F0502020204030204" pitchFamily="34" charset="0"/>
              </a:rPr>
              <a:t>In </a:t>
            </a:r>
            <a:r>
              <a:rPr lang="en-US" dirty="0">
                <a:solidFill>
                  <a:srgbClr val="002060"/>
                </a:solidFill>
                <a:latin typeface="Calibri" panose="020F0502020204030204" pitchFamily="34" charset="0"/>
              </a:rPr>
              <a:t>groups of three, </a:t>
            </a:r>
            <a:r>
              <a:rPr lang="en-US" dirty="0" smtClean="0">
                <a:solidFill>
                  <a:srgbClr val="002060"/>
                </a:solidFill>
                <a:latin typeface="Calibri" panose="020F0502020204030204" pitchFamily="34" charset="0"/>
              </a:rPr>
              <a:t>again, assign </a:t>
            </a:r>
            <a:r>
              <a:rPr lang="en-US" dirty="0">
                <a:solidFill>
                  <a:srgbClr val="002060"/>
                </a:solidFill>
                <a:latin typeface="Calibri" panose="020F0502020204030204" pitchFamily="34" charset="0"/>
              </a:rPr>
              <a:t>three roles</a:t>
            </a:r>
            <a:r>
              <a:rPr lang="en-US" dirty="0" smtClean="0">
                <a:solidFill>
                  <a:srgbClr val="002060"/>
                </a:solidFill>
                <a:latin typeface="Calibri" panose="020F0502020204030204" pitchFamily="34" charset="0"/>
              </a:rPr>
              <a:t>:</a:t>
            </a:r>
          </a:p>
          <a:p>
            <a:endParaRPr lang="en-US" dirty="0">
              <a:solidFill>
                <a:srgbClr val="002060"/>
              </a:solidFill>
              <a:latin typeface="Calibri" panose="020F0502020204030204" pitchFamily="34" charset="0"/>
            </a:endParaRPr>
          </a:p>
          <a:p>
            <a:pPr marL="285750" lvl="0" indent="-285750">
              <a:buFont typeface="Wingdings" pitchFamily="2" charset="2"/>
              <a:buChar char="q"/>
            </a:pPr>
            <a:r>
              <a:rPr lang="en-US" b="1" dirty="0">
                <a:solidFill>
                  <a:srgbClr val="002060"/>
                </a:solidFill>
                <a:latin typeface="Calibri" panose="020F0502020204030204" pitchFamily="34" charset="0"/>
              </a:rPr>
              <a:t>Presenters: </a:t>
            </a:r>
            <a:r>
              <a:rPr lang="en-US" dirty="0">
                <a:solidFill>
                  <a:srgbClr val="002060"/>
                </a:solidFill>
                <a:latin typeface="Calibri" panose="020F0502020204030204" pitchFamily="34" charset="0"/>
              </a:rPr>
              <a:t>Your job is to present an idea about which you are very enthusiastic (a weekend away, a vacation or adventure you’re planning). Begin by sharing the details of your idea. Be thoughtful, detailed, enthusiastic, compassionate. Continue presenting for about three minutes while your partner/friend/colleague responds based on the card handed to </a:t>
            </a:r>
            <a:r>
              <a:rPr lang="en-US" dirty="0" smtClean="0">
                <a:solidFill>
                  <a:srgbClr val="002060"/>
                </a:solidFill>
                <a:latin typeface="Calibri" panose="020F0502020204030204" pitchFamily="34" charset="0"/>
              </a:rPr>
              <a:t>him/her.</a:t>
            </a:r>
          </a:p>
          <a:p>
            <a:pPr marL="285750" lvl="0" indent="-285750">
              <a:buFont typeface="Wingdings" pitchFamily="2" charset="2"/>
              <a:buChar char="q"/>
            </a:pPr>
            <a:r>
              <a:rPr lang="en-US" b="1" dirty="0" smtClean="0">
                <a:solidFill>
                  <a:srgbClr val="002060"/>
                </a:solidFill>
                <a:effectLst/>
                <a:latin typeface="Calibri" panose="020F0502020204030204" pitchFamily="34" charset="0"/>
                <a:ea typeface="Calibri"/>
              </a:rPr>
              <a:t>Responders: </a:t>
            </a:r>
            <a:r>
              <a:rPr lang="en-US" dirty="0" smtClean="0">
                <a:solidFill>
                  <a:srgbClr val="002060"/>
                </a:solidFill>
                <a:effectLst/>
                <a:latin typeface="Calibri" panose="020F0502020204030204" pitchFamily="34" charset="0"/>
                <a:ea typeface="Calibri"/>
              </a:rPr>
              <a:t>You are the Presenter’s partner/friend/colleague. Your job is to listen and respond to the Presenter by being the best coach you can be (based on what you know so far). Try to practice “The Core Four”. The Dealer will use his/her own coaching intelligence to hand you idea-cards. Do what’s on each card.</a:t>
            </a:r>
          </a:p>
          <a:p>
            <a:pPr marL="285750" lvl="0" indent="-285750">
              <a:buFont typeface="Wingdings" pitchFamily="2" charset="2"/>
              <a:buChar char="q"/>
            </a:pPr>
            <a:r>
              <a:rPr lang="en-US" b="1" dirty="0" smtClean="0">
                <a:solidFill>
                  <a:srgbClr val="002060"/>
                </a:solidFill>
                <a:effectLst/>
                <a:latin typeface="Calibri" panose="020F0502020204030204" pitchFamily="34" charset="0"/>
                <a:ea typeface="Calibri"/>
              </a:rPr>
              <a:t>Dealers: </a:t>
            </a:r>
            <a:r>
              <a:rPr lang="en-US" dirty="0" smtClean="0">
                <a:solidFill>
                  <a:srgbClr val="002060"/>
                </a:solidFill>
                <a:effectLst/>
                <a:latin typeface="Calibri" panose="020F0502020204030204" pitchFamily="34" charset="0"/>
                <a:ea typeface="Calibri"/>
              </a:rPr>
              <a:t>Your job it to quietly select idea cards and hand them to the Responder in a way that you think will build their alliance with the Presenter. It doesn’t have to be a rapidly as before. Again, make sure the Presenter does not see the cards. </a:t>
            </a:r>
          </a:p>
          <a:p>
            <a:endParaRPr lang="en-US" dirty="0" smtClean="0">
              <a:solidFill>
                <a:srgbClr val="002060"/>
              </a:solidFill>
              <a:latin typeface="Calibri" panose="020F0502020204030204" pitchFamily="34" charset="0"/>
            </a:endParaRPr>
          </a:p>
          <a:p>
            <a:pPr marR="0" lvl="0">
              <a:lnSpc>
                <a:spcPct val="115000"/>
              </a:lnSpc>
              <a:spcBef>
                <a:spcPts val="0"/>
              </a:spcBef>
              <a:spcAft>
                <a:spcPts val="1000"/>
              </a:spcAft>
            </a:pPr>
            <a:r>
              <a:rPr lang="en-US" dirty="0" smtClean="0">
                <a:solidFill>
                  <a:srgbClr val="002060"/>
                </a:solidFill>
                <a:latin typeface="Calibri" panose="020F0502020204030204" pitchFamily="34" charset="0"/>
              </a:rPr>
              <a:t>You’ve </a:t>
            </a:r>
            <a:r>
              <a:rPr lang="en-US" dirty="0">
                <a:solidFill>
                  <a:srgbClr val="002060"/>
                </a:solidFill>
                <a:latin typeface="Calibri" panose="020F0502020204030204" pitchFamily="34" charset="0"/>
              </a:rPr>
              <a:t>got </a:t>
            </a:r>
            <a:r>
              <a:rPr lang="en-US" dirty="0" smtClean="0">
                <a:solidFill>
                  <a:srgbClr val="002060"/>
                </a:solidFill>
                <a:latin typeface="Calibri" panose="020F0502020204030204" pitchFamily="34" charset="0"/>
              </a:rPr>
              <a:t>ten </a:t>
            </a:r>
            <a:r>
              <a:rPr lang="en-US" dirty="0">
                <a:solidFill>
                  <a:srgbClr val="002060"/>
                </a:solidFill>
                <a:latin typeface="Calibri" panose="020F0502020204030204" pitchFamily="34" charset="0"/>
              </a:rPr>
              <a:t>minutes.</a:t>
            </a:r>
            <a:endParaRPr lang="en-US" dirty="0">
              <a:solidFill>
                <a:srgbClr val="002060"/>
              </a:solidFill>
              <a:latin typeface="Calibri" panose="020F0502020204030204" pitchFamily="34" charset="0"/>
              <a:ea typeface="Calibri"/>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379" y="6534150"/>
            <a:ext cx="594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86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143000"/>
            <a:ext cx="6705600" cy="4252190"/>
          </a:xfrm>
          <a:prstGeom prst="rect">
            <a:avLst/>
          </a:prstGeom>
        </p:spPr>
        <p:txBody>
          <a:bodyPr wrap="square">
            <a:spAutoFit/>
          </a:bodyPr>
          <a:lstStyle/>
          <a:p>
            <a:pPr>
              <a:lnSpc>
                <a:spcPct val="115000"/>
              </a:lnSpc>
              <a:spcAft>
                <a:spcPts val="1000"/>
              </a:spcAft>
            </a:pPr>
            <a:r>
              <a:rPr lang="en-US" sz="2000" dirty="0" smtClean="0">
                <a:solidFill>
                  <a:srgbClr val="1F497D"/>
                </a:solidFill>
                <a:effectLst/>
                <a:latin typeface="Calibri" panose="020F0502020204030204" pitchFamily="34" charset="0"/>
                <a:ea typeface="Calibri"/>
              </a:rPr>
              <a:t>Debriefing Questions for Presenters: </a:t>
            </a:r>
          </a:p>
          <a:p>
            <a:pPr marL="342900" marR="0" lvl="0" indent="-342900">
              <a:lnSpc>
                <a:spcPct val="115000"/>
              </a:lnSpc>
              <a:spcBef>
                <a:spcPts val="0"/>
              </a:spcBef>
              <a:spcAft>
                <a:spcPts val="0"/>
              </a:spcAft>
              <a:buFont typeface="Symbol"/>
              <a:buChar char=""/>
            </a:pPr>
            <a:r>
              <a:rPr lang="en-US" sz="2000" dirty="0" smtClean="0">
                <a:solidFill>
                  <a:srgbClr val="1F497D"/>
                </a:solidFill>
                <a:effectLst/>
                <a:latin typeface="Calibri" panose="020F0502020204030204" pitchFamily="34" charset="0"/>
                <a:ea typeface="Calibri"/>
              </a:rPr>
              <a:t>What happened viscerally this time? </a:t>
            </a:r>
          </a:p>
          <a:p>
            <a:pPr marL="342900" marR="0" lvl="0" indent="-342900">
              <a:lnSpc>
                <a:spcPct val="115000"/>
              </a:lnSpc>
              <a:spcBef>
                <a:spcPts val="0"/>
              </a:spcBef>
              <a:spcAft>
                <a:spcPts val="0"/>
              </a:spcAft>
              <a:buFont typeface="Symbol"/>
              <a:buChar char=""/>
            </a:pPr>
            <a:r>
              <a:rPr lang="en-US" sz="2000" dirty="0" smtClean="0">
                <a:solidFill>
                  <a:srgbClr val="1F497D"/>
                </a:solidFill>
                <a:effectLst/>
                <a:latin typeface="Calibri" panose="020F0502020204030204" pitchFamily="34" charset="0"/>
                <a:ea typeface="Calibri"/>
              </a:rPr>
              <a:t>What thoughts and judgments about your Responder did you have?</a:t>
            </a:r>
          </a:p>
          <a:p>
            <a:pPr marL="342900" marR="0" lvl="0" indent="-342900">
              <a:lnSpc>
                <a:spcPct val="115000"/>
              </a:lnSpc>
              <a:spcBef>
                <a:spcPts val="0"/>
              </a:spcBef>
              <a:spcAft>
                <a:spcPts val="1000"/>
              </a:spcAft>
              <a:buFont typeface="Symbol"/>
              <a:buChar char=""/>
            </a:pPr>
            <a:r>
              <a:rPr lang="en-US" sz="2000" dirty="0" smtClean="0">
                <a:solidFill>
                  <a:srgbClr val="1F497D"/>
                </a:solidFill>
                <a:effectLst/>
                <a:latin typeface="Calibri" panose="020F0502020204030204" pitchFamily="34" charset="0"/>
                <a:ea typeface="Calibri"/>
              </a:rPr>
              <a:t>What else did you notice?</a:t>
            </a:r>
          </a:p>
          <a:p>
            <a:pPr>
              <a:lnSpc>
                <a:spcPct val="115000"/>
              </a:lnSpc>
              <a:spcAft>
                <a:spcPts val="1000"/>
              </a:spcAft>
            </a:pPr>
            <a:r>
              <a:rPr lang="en-US" sz="2000" dirty="0" smtClean="0">
                <a:solidFill>
                  <a:srgbClr val="1F497D"/>
                </a:solidFill>
                <a:effectLst/>
                <a:latin typeface="Calibri" panose="020F0502020204030204" pitchFamily="34" charset="0"/>
                <a:ea typeface="Calibri"/>
              </a:rPr>
              <a:t>Debriefing Questions for Dealers:</a:t>
            </a:r>
          </a:p>
          <a:p>
            <a:pPr marL="342900" marR="0" lvl="0" indent="-342900">
              <a:lnSpc>
                <a:spcPct val="115000"/>
              </a:lnSpc>
              <a:spcBef>
                <a:spcPts val="0"/>
              </a:spcBef>
              <a:spcAft>
                <a:spcPts val="1000"/>
              </a:spcAft>
              <a:buFont typeface="Symbol"/>
              <a:buChar char=""/>
            </a:pPr>
            <a:r>
              <a:rPr lang="en-US" sz="2000" dirty="0" smtClean="0">
                <a:solidFill>
                  <a:srgbClr val="1F497D"/>
                </a:solidFill>
                <a:effectLst/>
                <a:latin typeface="Calibri" panose="020F0502020204030204" pitchFamily="34" charset="0"/>
                <a:ea typeface="Calibri"/>
              </a:rPr>
              <a:t>What did you notice as you watched the interaction? What did you want to see more of? Less of?</a:t>
            </a:r>
          </a:p>
          <a:p>
            <a:pPr>
              <a:lnSpc>
                <a:spcPct val="115000"/>
              </a:lnSpc>
              <a:spcAft>
                <a:spcPts val="1000"/>
              </a:spcAft>
            </a:pPr>
            <a:r>
              <a:rPr lang="en-US" sz="2000" dirty="0" smtClean="0">
                <a:solidFill>
                  <a:srgbClr val="1F497D"/>
                </a:solidFill>
                <a:effectLst/>
                <a:latin typeface="Calibri" panose="020F0502020204030204" pitchFamily="34" charset="0"/>
                <a:ea typeface="Calibri"/>
              </a:rPr>
              <a:t>Debriefing Questions for Responders:</a:t>
            </a:r>
          </a:p>
          <a:p>
            <a:pPr marL="342900" marR="0" lvl="0" indent="-342900">
              <a:lnSpc>
                <a:spcPct val="115000"/>
              </a:lnSpc>
              <a:spcBef>
                <a:spcPts val="0"/>
              </a:spcBef>
              <a:spcAft>
                <a:spcPts val="1000"/>
              </a:spcAft>
              <a:buFont typeface="Symbol"/>
              <a:buChar char=""/>
            </a:pPr>
            <a:r>
              <a:rPr lang="en-US" sz="2000" dirty="0" smtClean="0">
                <a:solidFill>
                  <a:srgbClr val="1F497D"/>
                </a:solidFill>
                <a:effectLst/>
                <a:latin typeface="Calibri" panose="020F0502020204030204" pitchFamily="34" charset="0"/>
                <a:ea typeface="Calibri"/>
              </a:rPr>
              <a:t>What did you try? What did you learn?</a:t>
            </a:r>
            <a:endParaRPr lang="en-US" sz="2000" dirty="0">
              <a:solidFill>
                <a:srgbClr val="1F497D"/>
              </a:solidFill>
              <a:effectLst/>
              <a:latin typeface="Calibri" panose="020F0502020204030204" pitchFamily="34" charset="0"/>
              <a:ea typeface="Calibri"/>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534150"/>
            <a:ext cx="594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0592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LinkedIn_Grey_Ver_Org">
  <a:themeElements>
    <a:clrScheme name="Custom 1">
      <a:dk1>
        <a:srgbClr val="000000"/>
      </a:dk1>
      <a:lt1>
        <a:srgbClr val="FFFFFF"/>
      </a:lt1>
      <a:dk2>
        <a:srgbClr val="3C3D41"/>
      </a:dk2>
      <a:lt2>
        <a:srgbClr val="CDCCCA"/>
      </a:lt2>
      <a:accent1>
        <a:srgbClr val="0072B2"/>
      </a:accent1>
      <a:accent2>
        <a:srgbClr val="8CC73F"/>
      </a:accent2>
      <a:accent3>
        <a:srgbClr val="FF7328"/>
      </a:accent3>
      <a:accent4>
        <a:srgbClr val="C10059"/>
      </a:accent4>
      <a:accent5>
        <a:srgbClr val="E5B624"/>
      </a:accent5>
      <a:accent6>
        <a:srgbClr val="7F7F7F"/>
      </a:accent6>
      <a:hlink>
        <a:srgbClr val="0073B2"/>
      </a:hlink>
      <a:folHlink>
        <a:srgbClr val="0073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45720" rIns="91440" bIns="45720" rtlCol="0">
        <a:noAutofit/>
      </a:bodyPr>
      <a:lstStyle>
        <a:def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defRPr kumimoji="0" sz="2000" b="0" i="0" u="none" strike="noStrike" kern="1200" cap="none" spc="0" normalizeH="0" baseline="0" noProof="0" dirty="0" smtClean="0">
            <a:ln>
              <a:noFill/>
            </a:ln>
            <a:effectLst/>
            <a:uLnTx/>
            <a:uFillTx/>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1_LinkedIn_Grey_Ver_Org">
  <a:themeElements>
    <a:clrScheme name="Custom 1">
      <a:dk1>
        <a:srgbClr val="000000"/>
      </a:dk1>
      <a:lt1>
        <a:srgbClr val="FFFFFF"/>
      </a:lt1>
      <a:dk2>
        <a:srgbClr val="3C3D41"/>
      </a:dk2>
      <a:lt2>
        <a:srgbClr val="CDCCCA"/>
      </a:lt2>
      <a:accent1>
        <a:srgbClr val="0072B2"/>
      </a:accent1>
      <a:accent2>
        <a:srgbClr val="8CC73F"/>
      </a:accent2>
      <a:accent3>
        <a:srgbClr val="FF7328"/>
      </a:accent3>
      <a:accent4>
        <a:srgbClr val="C10059"/>
      </a:accent4>
      <a:accent5>
        <a:srgbClr val="E5B624"/>
      </a:accent5>
      <a:accent6>
        <a:srgbClr val="7F7F7F"/>
      </a:accent6>
      <a:hlink>
        <a:srgbClr val="0073B2"/>
      </a:hlink>
      <a:folHlink>
        <a:srgbClr val="0073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45720" rIns="91440" bIns="45720" rtlCol="0">
        <a:noAutofit/>
      </a:bodyPr>
      <a:lstStyle>
        <a:defPPr marL="342900" marR="0" indent="-342900" algn="l" defTabSz="457200" rtl="0" eaLnBrk="1" fontAlgn="auto" latinLnBrk="0" hangingPunct="1">
          <a:lnSpc>
            <a:spcPct val="100000"/>
          </a:lnSpc>
          <a:spcBef>
            <a:spcPct val="20000"/>
          </a:spcBef>
          <a:spcAft>
            <a:spcPts val="0"/>
          </a:spcAft>
          <a:buClr>
            <a:schemeClr val="accent1"/>
          </a:buClr>
          <a:buSzTx/>
          <a:buFont typeface="Wingdings" pitchFamily="2" charset="2"/>
          <a:buNone/>
          <a:tabLst/>
          <a:defRPr kumimoji="0" sz="2000" b="0" i="0" u="none" strike="noStrike" kern="1200" cap="none" spc="0" normalizeH="0" baseline="0" noProof="0" dirty="0" smtClean="0">
            <a:ln>
              <a:noFill/>
            </a:ln>
            <a:effectLst/>
            <a:uLnTx/>
            <a:uFillTx/>
            <a:latin typeface="Arial" pitchFamily="34" charset="0"/>
            <a:ea typeface="+mn-ea"/>
            <a:cs typeface="Arial" pitchFamily="34" charset="0"/>
          </a:defRPr>
        </a:defPPr>
      </a:lstStyle>
    </a:txDef>
  </a:objectDefaults>
  <a:extraClrSchemeLst/>
</a:theme>
</file>

<file path=ppt/theme/theme3.xml><?xml version="1.0" encoding="utf-8"?>
<a:theme xmlns:a="http://schemas.openxmlformats.org/drawingml/2006/main" name="Soho">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7512</TotalTime>
  <Words>894</Words>
  <Application>Microsoft Office PowerPoint</Application>
  <PresentationFormat>On-screen Show (4:3)</PresentationFormat>
  <Paragraphs>112</Paragraphs>
  <Slides>17</Slides>
  <Notes>0</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LinkedIn_Grey_Ver_Org</vt:lpstr>
      <vt:lpstr>1_LinkedIn_Grey_Ver_Org</vt:lpstr>
      <vt:lpstr>Soho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International Coach Federation defines coaching:   “Partnering with clients in a thought-provoking and creative process that inspires them to maximize their personal and professional potential.”</dc:title>
  <dc:creator>Seattlecoach</dc:creator>
  <cp:lastModifiedBy>Seattlecoach</cp:lastModifiedBy>
  <cp:revision>46</cp:revision>
  <dcterms:created xsi:type="dcterms:W3CDTF">2013-05-01T16:39:02Z</dcterms:created>
  <dcterms:modified xsi:type="dcterms:W3CDTF">2015-04-08T15:26:02Z</dcterms:modified>
</cp:coreProperties>
</file>